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6" r:id="rId3"/>
    <p:sldId id="308" r:id="rId4"/>
    <p:sldId id="258" r:id="rId5"/>
    <p:sldId id="259" r:id="rId6"/>
    <p:sldId id="302" r:id="rId7"/>
    <p:sldId id="312" r:id="rId8"/>
    <p:sldId id="260" r:id="rId9"/>
    <p:sldId id="261" r:id="rId10"/>
    <p:sldId id="262" r:id="rId11"/>
    <p:sldId id="263" r:id="rId12"/>
    <p:sldId id="264" r:id="rId13"/>
    <p:sldId id="265" r:id="rId14"/>
    <p:sldId id="271" r:id="rId15"/>
    <p:sldId id="266" r:id="rId16"/>
    <p:sldId id="267" r:id="rId17"/>
    <p:sldId id="268" r:id="rId18"/>
    <p:sldId id="270" r:id="rId19"/>
    <p:sldId id="304" r:id="rId20"/>
    <p:sldId id="275" r:id="rId21"/>
    <p:sldId id="273" r:id="rId22"/>
    <p:sldId id="277" r:id="rId23"/>
    <p:sldId id="274" r:id="rId24"/>
    <p:sldId id="309" r:id="rId25"/>
    <p:sldId id="279" r:id="rId26"/>
    <p:sldId id="317" r:id="rId27"/>
    <p:sldId id="278" r:id="rId28"/>
    <p:sldId id="280" r:id="rId29"/>
    <p:sldId id="314" r:id="rId30"/>
    <p:sldId id="315" r:id="rId31"/>
    <p:sldId id="319" r:id="rId32"/>
    <p:sldId id="322" r:id="rId33"/>
    <p:sldId id="281" r:id="rId34"/>
    <p:sldId id="282" r:id="rId35"/>
    <p:sldId id="320" r:id="rId36"/>
    <p:sldId id="321" r:id="rId37"/>
    <p:sldId id="283" r:id="rId38"/>
    <p:sldId id="284" r:id="rId39"/>
    <p:sldId id="311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307" r:id="rId49"/>
    <p:sldId id="293" r:id="rId50"/>
    <p:sldId id="306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139" autoAdjust="0"/>
  </p:normalViewPr>
  <p:slideViewPr>
    <p:cSldViewPr>
      <p:cViewPr>
        <p:scale>
          <a:sx n="70" d="100"/>
          <a:sy n="70" d="100"/>
        </p:scale>
        <p:origin x="-129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9C99A54-326D-4026-85C6-467079461BAA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7AA4A91-1BF2-4D66-BA11-E989E0FEDD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Ramezani-R\Desktop\بسم الله\typography-of-bismillah-al-rahman-al-raimim-04-psdprin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34399" cy="59804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8234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7620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56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304800"/>
            <a:ext cx="543306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990600"/>
            <a:ext cx="8382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a-IR" sz="2800" dirty="0">
              <a:cs typeface="2  Titr" panose="00000700000000000000" pitchFamily="2" charset="-78"/>
            </a:endParaRPr>
          </a:p>
          <a:p>
            <a:endParaRPr lang="en-US" sz="2800" dirty="0" smtClean="0">
              <a:cs typeface="2  Titr" panose="00000700000000000000" pitchFamily="2" charset="-78"/>
            </a:endParaRPr>
          </a:p>
          <a:p>
            <a:endParaRPr lang="en-US" sz="2800" dirty="0">
              <a:cs typeface="2  Titr" panose="00000700000000000000" pitchFamily="2" charset="-78"/>
            </a:endParaRPr>
          </a:p>
          <a:p>
            <a:endParaRPr lang="en-US" sz="2800" dirty="0" smtClean="0">
              <a:cs typeface="2  Titr" panose="00000700000000000000" pitchFamily="2" charset="-78"/>
            </a:endParaRPr>
          </a:p>
          <a:p>
            <a:endParaRPr lang="en-US" sz="2800" dirty="0">
              <a:cs typeface="2  Titr" panose="00000700000000000000" pitchFamily="2" charset="-78"/>
            </a:endParaRPr>
          </a:p>
          <a:p>
            <a:pPr algn="r"/>
            <a:endParaRPr lang="en-US" sz="2800" dirty="0" smtClean="0">
              <a:cs typeface="2  Titr" panose="00000700000000000000" pitchFamily="2" charset="-78"/>
            </a:endParaRPr>
          </a:p>
          <a:p>
            <a:endParaRPr lang="en-US" sz="2800" dirty="0">
              <a:cs typeface="2  Titr" panose="00000700000000000000" pitchFamily="2" charset="-78"/>
            </a:endParaRPr>
          </a:p>
          <a:p>
            <a:pPr algn="r" rtl="1"/>
            <a:r>
              <a:rPr lang="fa-IR" sz="2800" dirty="0" smtClean="0">
                <a:cs typeface="2  Titr" panose="00000700000000000000" pitchFamily="2" charset="-78"/>
              </a:rPr>
              <a:t>کبد </a:t>
            </a:r>
            <a:r>
              <a:rPr lang="fa-IR" sz="2800" dirty="0">
                <a:cs typeface="2  Titr" panose="00000700000000000000" pitchFamily="2" charset="-78"/>
              </a:rPr>
              <a:t>در قسمت فوقانی و راست از یک چهارم حفره شکمی قرار داشته و دقیقاً زیر دیافراگم و سمت راست معده و بر روی کیسه صفرا قرار دارد. کبد به </a:t>
            </a:r>
            <a:r>
              <a:rPr lang="fa-IR" sz="2800" b="1" dirty="0">
                <a:cs typeface="2  Titr" panose="00000700000000000000" pitchFamily="2" charset="-78"/>
              </a:rPr>
              <a:t>دو رگ خونی متصل است: سرخرگ کبدی و سیاهرگ باب</a:t>
            </a:r>
            <a:endParaRPr lang="en-US" sz="2800" b="1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295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r" rtl="1"/>
            <a:r>
              <a:rPr lang="fa-IR" sz="3600" dirty="0" smtClean="0">
                <a:solidFill>
                  <a:srgbClr val="FF0000"/>
                </a:solidFill>
              </a:rPr>
              <a:t>کبد:</a:t>
            </a:r>
          </a:p>
          <a:p>
            <a:pPr algn="r" rtl="1"/>
            <a:endParaRPr lang="fa-IR" sz="3600" dirty="0" smtClean="0">
              <a:solidFill>
                <a:srgbClr val="FF0000"/>
              </a:solidFill>
            </a:endParaRPr>
          </a:p>
          <a:p>
            <a:pPr algn="r" rtl="1"/>
            <a:r>
              <a:rPr lang="fa-IR" sz="2800" dirty="0" smtClean="0"/>
              <a:t>کبد عضوی است که در بسیاری از فعالیتهای حیاتی بدن، مانند مقابله با عفونتها، متوقف</a:t>
            </a:r>
            <a:r>
              <a:rPr lang="en-US" sz="2800" dirty="0" smtClean="0"/>
              <a:t> </a:t>
            </a:r>
            <a:r>
              <a:rPr lang="fa-IR" sz="2800" dirty="0" smtClean="0"/>
              <a:t>کردن خونریزی، پاكسازی خون از سموم و داروها وسرانجام ذخیره کردن انرژی در بدن</a:t>
            </a:r>
            <a:r>
              <a:rPr lang="en-US" sz="2800" dirty="0" smtClean="0"/>
              <a:t> </a:t>
            </a:r>
            <a:r>
              <a:rPr lang="fa-IR" sz="2800" dirty="0" smtClean="0"/>
              <a:t>نقش مهمی دارد. </a:t>
            </a:r>
            <a:endParaRPr lang="en-US" sz="2800" dirty="0" smtClean="0"/>
          </a:p>
          <a:p>
            <a:pPr algn="r" rtl="1"/>
            <a:r>
              <a:rPr lang="fa-IR" sz="2800" dirty="0" smtClean="0"/>
              <a:t>بیماری هپاتیت به التهاب کبد گفته میشود که فعالیتهای آن را مختل</a:t>
            </a:r>
            <a:r>
              <a:rPr lang="en-US" sz="2800" dirty="0" smtClean="0"/>
              <a:t> </a:t>
            </a:r>
            <a:r>
              <a:rPr lang="fa-IR" sz="2800" dirty="0" smtClean="0"/>
              <a:t>میسازد. این بیماری به علتهای مختلفی ممکن است ایجاد شود</a:t>
            </a:r>
            <a:r>
              <a:rPr lang="en-US" sz="2800" dirty="0" smtClean="0"/>
              <a:t>.</a:t>
            </a:r>
          </a:p>
          <a:p>
            <a:pPr algn="r" rtl="1"/>
            <a:r>
              <a:rPr lang="fa-IR" sz="2800" dirty="0" smtClean="0"/>
              <a:t> </a:t>
            </a:r>
            <a:r>
              <a:rPr lang="fa-IR" sz="2800" b="0" i="0" u="none" strike="noStrike" baseline="0" dirty="0" smtClean="0">
                <a:latin typeface="BZar"/>
              </a:rPr>
              <a:t>چندین نوع ویروس از جمله: سایتومگالوویروس </a:t>
            </a:r>
            <a:r>
              <a:rPr lang="en-US" sz="2800" b="0" i="0" u="none" strike="noStrike" baseline="0" dirty="0" smtClean="0">
                <a:latin typeface="Times New Roman"/>
              </a:rPr>
              <a:t>CMV</a:t>
            </a:r>
            <a:r>
              <a:rPr lang="en-US" sz="2800" b="0" i="0" u="none" strike="noStrike" baseline="0" dirty="0" smtClean="0">
                <a:latin typeface="BZar"/>
              </a:rPr>
              <a:t>، </a:t>
            </a:r>
            <a:r>
              <a:rPr lang="fa-IR" sz="2800" b="0" i="0" u="none" strike="noStrike" baseline="0" dirty="0" smtClean="0">
                <a:latin typeface="BZar"/>
              </a:rPr>
              <a:t>ابشتین بار ویروس </a:t>
            </a:r>
            <a:r>
              <a:rPr lang="en-US" sz="2800" b="0" i="0" u="none" strike="noStrike" baseline="0" dirty="0" smtClean="0">
                <a:latin typeface="Times New Roman"/>
              </a:rPr>
              <a:t>EBV </a:t>
            </a:r>
            <a:r>
              <a:rPr lang="en-US" sz="2800" b="0" i="0" u="none" strike="noStrike" baseline="0" dirty="0" smtClean="0">
                <a:latin typeface="BZar"/>
              </a:rPr>
              <a:t>، </a:t>
            </a:r>
            <a:r>
              <a:rPr lang="fa-IR" sz="2800" b="0" i="0" u="none" strike="noStrike" baseline="0" dirty="0" smtClean="0">
                <a:latin typeface="BZar"/>
              </a:rPr>
              <a:t>ویروس هرپس سیمپلکس </a:t>
            </a:r>
            <a:r>
              <a:rPr lang="en-US" sz="2800" b="0" i="0" u="none" strike="noStrike" baseline="0" dirty="0" smtClean="0">
                <a:latin typeface="Times New Roman"/>
              </a:rPr>
              <a:t>HSV </a:t>
            </a:r>
            <a:r>
              <a:rPr lang="fa-IR" sz="2800" b="0" i="0" u="none" strike="noStrike" baseline="0" dirty="0" smtClean="0">
                <a:latin typeface="BZar"/>
              </a:rPr>
              <a:t>میتوانند باعث التهاب کبد </a:t>
            </a:r>
            <a:r>
              <a:rPr lang="en-US" sz="2800" b="0" i="0" u="none" strike="noStrike" baseline="0" dirty="0" smtClean="0">
                <a:latin typeface="BZar"/>
              </a:rPr>
              <a:t>)</a:t>
            </a:r>
            <a:r>
              <a:rPr lang="fa-IR" sz="2800" b="0" i="0" u="none" strike="noStrike" baseline="0" dirty="0" smtClean="0">
                <a:latin typeface="BZar"/>
              </a:rPr>
              <a:t>هپاتیت</a:t>
            </a:r>
            <a:r>
              <a:rPr lang="en-US" sz="2800" b="0" i="0" u="none" strike="noStrike" baseline="0" dirty="0" smtClean="0">
                <a:latin typeface="BZar"/>
              </a:rPr>
              <a:t>(</a:t>
            </a:r>
            <a:r>
              <a:rPr lang="fa-IR" sz="2800" b="0" i="0" u="none" strike="noStrike" baseline="0" dirty="0" smtClean="0">
                <a:latin typeface="BZar"/>
              </a:rPr>
              <a:t> شوند</a:t>
            </a:r>
            <a:r>
              <a:rPr lang="en-US" b="0" i="0" u="none" strike="noStrike" baseline="0" dirty="0" smtClean="0">
                <a:latin typeface="BZar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12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04800"/>
            <a:ext cx="8229600" cy="6096000"/>
          </a:xfrm>
        </p:spPr>
        <p:txBody>
          <a:bodyPr>
            <a:normAutofit/>
          </a:bodyPr>
          <a:lstStyle/>
          <a:p>
            <a:pPr algn="ctr" rtl="1"/>
            <a:r>
              <a:rPr lang="fa-IR" sz="2800" dirty="0" smtClean="0"/>
              <a:t>شایعترین انوع </a:t>
            </a:r>
            <a:r>
              <a:rPr lang="fa-IR" sz="2800" dirty="0"/>
              <a:t>هپاتیتهای </a:t>
            </a:r>
            <a:r>
              <a:rPr lang="fa-IR" sz="2800" dirty="0" smtClean="0"/>
              <a:t>ویروسی</a:t>
            </a:r>
          </a:p>
          <a:p>
            <a:pPr algn="r" rtl="1"/>
            <a:endParaRPr lang="fa-IR" sz="2800" dirty="0" smtClean="0"/>
          </a:p>
          <a:p>
            <a:pPr algn="r" rtl="1"/>
            <a:endParaRPr lang="fa-IR" sz="2800" dirty="0" smtClean="0"/>
          </a:p>
          <a:p>
            <a:pPr algn="r" rtl="1"/>
            <a:endParaRPr lang="fa-IR" sz="2800" dirty="0"/>
          </a:p>
          <a:p>
            <a:pPr algn="r" rtl="1"/>
            <a:endParaRPr lang="fa-IR" sz="2800" dirty="0" smtClean="0"/>
          </a:p>
          <a:p>
            <a:pPr algn="r" rtl="1"/>
            <a:endParaRPr lang="fa-IR" sz="2800" dirty="0" smtClean="0"/>
          </a:p>
          <a:p>
            <a:pPr algn="r" rtl="1"/>
            <a:r>
              <a:rPr lang="fa-IR" sz="2400" dirty="0">
                <a:latin typeface="BZar"/>
              </a:rPr>
              <a:t>✔ هپاتیت </a:t>
            </a:r>
            <a:r>
              <a:rPr lang="en-US" sz="2400" dirty="0">
                <a:latin typeface="BZar"/>
              </a:rPr>
              <a:t>A</a:t>
            </a:r>
            <a:endParaRPr lang="fa-IR" sz="2400" dirty="0" smtClean="0">
              <a:latin typeface="BZar"/>
            </a:endParaRPr>
          </a:p>
          <a:p>
            <a:pPr algn="r" rtl="1"/>
            <a:r>
              <a:rPr lang="fa-IR" sz="2400" dirty="0" smtClean="0">
                <a:latin typeface="BZar"/>
              </a:rPr>
              <a:t>هپاتیت </a:t>
            </a:r>
            <a:r>
              <a:rPr lang="en-US" sz="2400" dirty="0">
                <a:latin typeface="BZar"/>
              </a:rPr>
              <a:t>A، </a:t>
            </a:r>
            <a:r>
              <a:rPr lang="fa-IR" sz="2400" dirty="0">
                <a:latin typeface="BZar"/>
              </a:rPr>
              <a:t>یک عفونت کبدی مسری است که به وسیله‌ی ویروس هپاتیت </a:t>
            </a:r>
            <a:r>
              <a:rPr lang="en-US" sz="2400" dirty="0">
                <a:latin typeface="BZar"/>
              </a:rPr>
              <a:t>A </a:t>
            </a:r>
            <a:r>
              <a:rPr lang="fa-IR" sz="2400" dirty="0">
                <a:latin typeface="BZar"/>
              </a:rPr>
              <a:t>ایجاد می‌شود. هپاتیت </a:t>
            </a:r>
            <a:r>
              <a:rPr lang="en-US" sz="2400" dirty="0">
                <a:latin typeface="BZar"/>
              </a:rPr>
              <a:t>A </a:t>
            </a:r>
            <a:r>
              <a:rPr lang="fa-IR" sz="2400" dirty="0">
                <a:latin typeface="BZar"/>
              </a:rPr>
              <a:t>از طریق غذای آلوده و دستگاه گوارش یا تماس با فرد </a:t>
            </a:r>
            <a:r>
              <a:rPr lang="fa-IR" sz="2400" dirty="0" smtClean="0">
                <a:latin typeface="BZar"/>
              </a:rPr>
              <a:t>مبتلا </a:t>
            </a:r>
            <a:r>
              <a:rPr lang="fa-IR" sz="2400" dirty="0">
                <a:latin typeface="BZar"/>
              </a:rPr>
              <a:t>به ویروس هپاتیت ایجاد </a:t>
            </a:r>
            <a:r>
              <a:rPr lang="fa-IR" sz="2400" dirty="0" smtClean="0">
                <a:latin typeface="BZar"/>
              </a:rPr>
              <a:t>می‌شود.</a:t>
            </a:r>
          </a:p>
          <a:p>
            <a:pPr algn="r" rtl="1"/>
            <a:r>
              <a:rPr lang="fa-IR" sz="2400" dirty="0"/>
              <a:t>✔ هپاتیت </a:t>
            </a:r>
            <a:r>
              <a:rPr lang="en-US" sz="2400" dirty="0"/>
              <a:t>E</a:t>
            </a:r>
          </a:p>
          <a:p>
            <a:pPr algn="r" rtl="1"/>
            <a:r>
              <a:rPr lang="fa-IR" sz="2400" dirty="0"/>
              <a:t>هپاتیت </a:t>
            </a:r>
            <a:r>
              <a:rPr lang="en-US" sz="2400" dirty="0"/>
              <a:t>E </a:t>
            </a:r>
            <a:r>
              <a:rPr lang="fa-IR" sz="2400" dirty="0"/>
              <a:t> یک عفونت کبدی مسری است </a:t>
            </a:r>
            <a:r>
              <a:rPr lang="fa-IR" sz="2400" dirty="0" smtClean="0"/>
              <a:t> وتوسط </a:t>
            </a:r>
            <a:r>
              <a:rPr lang="fa-IR" sz="2400" dirty="0"/>
              <a:t>دستگاه گوارش منتقل می‌شود</a:t>
            </a:r>
            <a:r>
              <a:rPr lang="fa-IR" sz="2400" dirty="0" smtClean="0"/>
              <a:t>.. </a:t>
            </a:r>
            <a:r>
              <a:rPr lang="fa-IR" sz="2400" dirty="0"/>
              <a:t>ویروس‌ هپاتیت </a:t>
            </a:r>
            <a:r>
              <a:rPr lang="en-US" sz="2400" dirty="0"/>
              <a:t>E </a:t>
            </a:r>
            <a:r>
              <a:rPr lang="fa-IR" sz="2400" dirty="0"/>
              <a:t>از طریق مصرف غذا یا آب آلوده منتقل می‌شود. </a:t>
            </a:r>
            <a:endParaRPr lang="en-US" sz="2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57150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8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61722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/>
              <a:t>هپاتیتهای </a:t>
            </a:r>
            <a:r>
              <a:rPr lang="en-US" dirty="0">
                <a:solidFill>
                  <a:schemeClr val="accent2"/>
                </a:solidFill>
              </a:rPr>
              <a:t>B </a:t>
            </a:r>
            <a:r>
              <a:rPr lang="fa-IR" dirty="0">
                <a:solidFill>
                  <a:schemeClr val="accent2"/>
                </a:solidFill>
              </a:rPr>
              <a:t>و </a:t>
            </a:r>
            <a:r>
              <a:rPr lang="en-US" dirty="0">
                <a:solidFill>
                  <a:schemeClr val="accent2"/>
                </a:solidFill>
              </a:rPr>
              <a:t>C</a:t>
            </a:r>
            <a:r>
              <a:rPr lang="fa-IR" dirty="0"/>
              <a:t>علت اصلی بیماری مزمن کبدی میباشند که میتوانند به سیروز، سرطان کبد (کارسینوم هپاتوسلولار) و به مرگ منجر شوند.</a:t>
            </a:r>
          </a:p>
          <a:p>
            <a:pPr algn="r" rtl="1"/>
            <a:r>
              <a:rPr lang="fa-IR" dirty="0">
                <a:solidFill>
                  <a:schemeClr val="accent2"/>
                </a:solidFill>
              </a:rPr>
              <a:t>سازمان جهانی بهداشت برای حذف (</a:t>
            </a:r>
            <a:r>
              <a:rPr lang="en-US" dirty="0">
                <a:solidFill>
                  <a:schemeClr val="accent2"/>
                </a:solidFill>
              </a:rPr>
              <a:t>Elimination) </a:t>
            </a:r>
            <a:r>
              <a:rPr lang="fa-IR" dirty="0">
                <a:solidFill>
                  <a:schemeClr val="accent2"/>
                </a:solidFill>
              </a:rPr>
              <a:t>هپاتیتهای  ویروسی </a:t>
            </a:r>
            <a:r>
              <a:rPr lang="en-US" dirty="0">
                <a:solidFill>
                  <a:schemeClr val="accent2"/>
                </a:solidFill>
              </a:rPr>
              <a:t>B </a:t>
            </a:r>
            <a:r>
              <a:rPr lang="fa-IR" dirty="0">
                <a:solidFill>
                  <a:schemeClr val="accent2"/>
                </a:solidFill>
              </a:rPr>
              <a:t>و</a:t>
            </a:r>
            <a:r>
              <a:rPr lang="en-US" dirty="0">
                <a:solidFill>
                  <a:schemeClr val="accent2"/>
                </a:solidFill>
              </a:rPr>
              <a:t>C </a:t>
            </a:r>
            <a:r>
              <a:rPr lang="fa-IR" dirty="0">
                <a:solidFill>
                  <a:schemeClr val="accent2"/>
                </a:solidFill>
              </a:rPr>
              <a:t>اهداف زیر را مطرح نموده است:</a:t>
            </a:r>
          </a:p>
          <a:p>
            <a:pPr algn="r" rtl="1"/>
            <a:r>
              <a:rPr lang="fa-IR" dirty="0"/>
              <a:t>کاهش 90 درصدی موارد جدید ابتلای به هپاتیتهای </a:t>
            </a:r>
            <a:r>
              <a:rPr lang="en-US" dirty="0"/>
              <a:t>B </a:t>
            </a:r>
            <a:r>
              <a:rPr lang="fa-IR" dirty="0"/>
              <a:t>و </a:t>
            </a:r>
            <a:r>
              <a:rPr lang="en-US" dirty="0"/>
              <a:t>C</a:t>
            </a:r>
          </a:p>
          <a:p>
            <a:pPr algn="r" rtl="1"/>
            <a:r>
              <a:rPr lang="fa-IR" dirty="0"/>
              <a:t>دسترسی همگانی به درمانهای کلیدی تا 80 درصد، که این دسترسی میتواند مرگهای مرتبط با هپاتیت را تا 65 درصد کاهش دهد.</a:t>
            </a:r>
          </a:p>
          <a:p>
            <a:pPr algn="r" rtl="1"/>
            <a:endParaRPr lang="en-US" dirty="0" smtClean="0"/>
          </a:p>
          <a:p>
            <a:pPr algn="r" rtl="1"/>
            <a:endParaRPr lang="en-US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  <a:p>
            <a:pPr algn="r" rtl="1"/>
            <a:endParaRPr lang="fa-IR" dirty="0" smtClean="0"/>
          </a:p>
          <a:p>
            <a:pPr algn="r" rtl="1"/>
            <a:endParaRPr lang="fa-IR" dirty="0"/>
          </a:p>
          <a:p>
            <a:pPr algn="r" rtl="1"/>
            <a:r>
              <a:rPr lang="fa-IR" dirty="0" smtClean="0"/>
              <a:t>هپاتیت </a:t>
            </a:r>
            <a:r>
              <a:rPr lang="en-US" dirty="0"/>
              <a:t>C </a:t>
            </a:r>
            <a:r>
              <a:rPr lang="fa-IR" dirty="0"/>
              <a:t>دارای 6 ژنوتیپ اصلی است . در ایران ژنوتیپ های 1 و 3 شایع هستند که به </a:t>
            </a:r>
            <a:r>
              <a:rPr lang="fa-IR" dirty="0" smtClean="0"/>
              <a:t>ترتیب</a:t>
            </a:r>
            <a:r>
              <a:rPr lang="en-US" dirty="0" smtClean="0"/>
              <a:t>  </a:t>
            </a:r>
            <a:r>
              <a:rPr lang="fa-IR" dirty="0" smtClean="0"/>
              <a:t>حدود </a:t>
            </a:r>
            <a:r>
              <a:rPr lang="fa-IR" dirty="0"/>
              <a:t>60 % و 40 % شیوع دارند. سایر ژنوتیپ ها در ایران نادرند. در حدود 15 - 10 % </a:t>
            </a:r>
            <a:r>
              <a:rPr lang="fa-IR" dirty="0" smtClean="0"/>
              <a:t>موارد</a:t>
            </a:r>
            <a:r>
              <a:rPr lang="en-US" dirty="0" smtClean="0"/>
              <a:t> </a:t>
            </a:r>
            <a:r>
              <a:rPr lang="fa-IR" dirty="0" smtClean="0"/>
              <a:t>عفونتهای </a:t>
            </a:r>
            <a:r>
              <a:rPr lang="fa-IR" dirty="0"/>
              <a:t>حاد </a:t>
            </a:r>
            <a:r>
              <a:rPr lang="en-US" dirty="0"/>
              <a:t>HCV </a:t>
            </a:r>
            <a:r>
              <a:rPr lang="fa-IR" dirty="0"/>
              <a:t>بدون درمان خودبخود بهبود می یابند. در این موارد </a:t>
            </a:r>
            <a:r>
              <a:rPr lang="en-US" dirty="0"/>
              <a:t>HCV Ab </a:t>
            </a:r>
            <a:r>
              <a:rPr lang="fa-IR" dirty="0"/>
              <a:t>مثبت </a:t>
            </a:r>
            <a:r>
              <a:rPr lang="fa-IR" dirty="0" smtClean="0"/>
              <a:t>باقی</a:t>
            </a:r>
            <a:r>
              <a:rPr lang="en-US" dirty="0" smtClean="0"/>
              <a:t> </a:t>
            </a:r>
            <a:r>
              <a:rPr lang="fa-IR" dirty="0" smtClean="0"/>
              <a:t>می </a:t>
            </a:r>
            <a:r>
              <a:rPr lang="fa-IR" dirty="0"/>
              <a:t>ماند ولی </a:t>
            </a:r>
            <a:r>
              <a:rPr lang="en-US" dirty="0"/>
              <a:t>HCV RNA </a:t>
            </a:r>
            <a:r>
              <a:rPr lang="fa-IR" dirty="0"/>
              <a:t>و </a:t>
            </a:r>
            <a:r>
              <a:rPr lang="en-US" dirty="0"/>
              <a:t>Core-Ag </a:t>
            </a:r>
            <a:r>
              <a:rPr lang="fa-IR" dirty="0"/>
              <a:t>ویروس هپاتیت </a:t>
            </a:r>
            <a:r>
              <a:rPr lang="en-US" dirty="0"/>
              <a:t>C </a:t>
            </a:r>
            <a:r>
              <a:rPr lang="fa-IR" dirty="0"/>
              <a:t>منفی می شوند</a:t>
            </a:r>
            <a:r>
              <a:rPr lang="fa-IR" dirty="0" smtClean="0"/>
              <a:t>.</a:t>
            </a:r>
            <a:endParaRPr lang="en-US" dirty="0" smtClean="0"/>
          </a:p>
          <a:p>
            <a:pPr algn="r" rtl="1"/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971800"/>
            <a:ext cx="8184107" cy="38100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solidFill>
                  <a:srgbClr val="FF0000"/>
                </a:solidFill>
              </a:rPr>
              <a:t/>
            </a:r>
            <a:br>
              <a:rPr lang="fa-IR" dirty="0" smtClean="0">
                <a:solidFill>
                  <a:srgbClr val="FF0000"/>
                </a:solidFill>
              </a:rPr>
            </a:br>
            <a:r>
              <a:rPr lang="fa-IR" dirty="0">
                <a:solidFill>
                  <a:srgbClr val="FF0000"/>
                </a:solidFill>
              </a:rPr>
              <a:t/>
            </a:r>
            <a:br>
              <a:rPr lang="fa-IR" dirty="0">
                <a:solidFill>
                  <a:srgbClr val="FF0000"/>
                </a:solidFill>
              </a:rPr>
            </a:br>
            <a:r>
              <a:rPr lang="fa-IR" dirty="0" smtClean="0">
                <a:solidFill>
                  <a:srgbClr val="FF0000"/>
                </a:solidFill>
              </a:rPr>
              <a:t>هپاتیت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fa-IR" sz="2700" dirty="0" smtClean="0">
                <a:solidFill>
                  <a:schemeClr val="tx1"/>
                </a:solidFill>
                <a:cs typeface="+mn-cs"/>
              </a:rPr>
              <a:t>ویروس </a:t>
            </a:r>
            <a:r>
              <a:rPr lang="fa-IR" sz="2700" dirty="0">
                <a:solidFill>
                  <a:schemeClr val="tx1"/>
                </a:solidFill>
                <a:cs typeface="+mn-cs"/>
              </a:rPr>
              <a:t>هپاتیت </a:t>
            </a:r>
            <a:r>
              <a:rPr lang="en-US" sz="2700" dirty="0">
                <a:solidFill>
                  <a:schemeClr val="tx1"/>
                </a:solidFill>
                <a:cs typeface="+mn-cs"/>
              </a:rPr>
              <a:t>C </a:t>
            </a:r>
            <a:r>
              <a:rPr lang="fa-IR" sz="2700" dirty="0">
                <a:solidFill>
                  <a:schemeClr val="tx1"/>
                </a:solidFill>
                <a:cs typeface="+mn-cs"/>
              </a:rPr>
              <a:t>یک ویروس خونزاد از خانواده فلاوی ویریده ) (</a:t>
            </a:r>
            <a:r>
              <a:rPr lang="en-US" sz="2700" dirty="0" err="1">
                <a:solidFill>
                  <a:schemeClr val="tx1"/>
                </a:solidFill>
                <a:cs typeface="+mn-cs"/>
              </a:rPr>
              <a:t>Flavi</a:t>
            </a:r>
            <a:r>
              <a:rPr lang="en-US" sz="2700" dirty="0">
                <a:solidFill>
                  <a:schemeClr val="tx1"/>
                </a:solidFill>
                <a:cs typeface="+mn-cs"/>
              </a:rPr>
              <a:t> </a:t>
            </a:r>
            <a:r>
              <a:rPr lang="en-US" sz="2700" dirty="0" smtClean="0">
                <a:solidFill>
                  <a:schemeClr val="tx1"/>
                </a:solidFill>
                <a:cs typeface="+mn-cs"/>
              </a:rPr>
              <a:t>(</a:t>
            </a:r>
            <a:r>
              <a:rPr lang="en-US" sz="2700" dirty="0" err="1" smtClean="0">
                <a:solidFill>
                  <a:schemeClr val="tx1"/>
                </a:solidFill>
                <a:cs typeface="+mn-cs"/>
              </a:rPr>
              <a:t>Viridae</a:t>
            </a:r>
            <a:r>
              <a:rPr lang="en-US" sz="27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fa-IR" sz="2700" dirty="0" smtClean="0">
                <a:solidFill>
                  <a:schemeClr val="tx1"/>
                </a:solidFill>
                <a:cs typeface="+mn-cs"/>
              </a:rPr>
              <a:t>بوده </a:t>
            </a:r>
            <a:r>
              <a:rPr lang="fa-IR" sz="2700" dirty="0">
                <a:solidFill>
                  <a:schemeClr val="tx1"/>
                </a:solidFill>
                <a:cs typeface="+mn-cs"/>
              </a:rPr>
              <a:t>که ژنوم آن از جنس ریبونوکلئیک اسید ( </a:t>
            </a:r>
            <a:r>
              <a:rPr lang="fa-IR" sz="2700" dirty="0" smtClean="0">
                <a:solidFill>
                  <a:schemeClr val="tx1"/>
                </a:solidFill>
                <a:cs typeface="+mn-cs"/>
              </a:rPr>
              <a:t>(</a:t>
            </a:r>
            <a:r>
              <a:rPr lang="en-US" sz="2700" dirty="0" smtClean="0">
                <a:solidFill>
                  <a:schemeClr val="tx1"/>
                </a:solidFill>
                <a:cs typeface="+mn-cs"/>
              </a:rPr>
              <a:t>(RNA </a:t>
            </a:r>
            <a:r>
              <a:rPr lang="fa-IR" sz="2700" dirty="0">
                <a:solidFill>
                  <a:schemeClr val="tx1"/>
                </a:solidFill>
                <a:cs typeface="+mn-cs"/>
              </a:rPr>
              <a:t>است</a:t>
            </a:r>
            <a:r>
              <a:rPr lang="fa-IR" sz="2700" dirty="0" smtClean="0">
                <a:solidFill>
                  <a:schemeClr val="tx1"/>
                </a:solidFill>
                <a:cs typeface="+mn-cs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3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47389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2400" dirty="0" smtClean="0"/>
              <a:t> </a:t>
            </a:r>
            <a:r>
              <a:rPr lang="en-US" sz="2400" dirty="0" err="1" smtClean="0">
                <a:solidFill>
                  <a:schemeClr val="accent2"/>
                </a:solidFill>
              </a:rPr>
              <a:t>HCVAb</a:t>
            </a:r>
            <a:r>
              <a:rPr lang="en-US" sz="2400" dirty="0" smtClean="0"/>
              <a:t> </a:t>
            </a:r>
            <a:r>
              <a:rPr lang="fa-IR" sz="2400" dirty="0" smtClean="0"/>
              <a:t>مثبت چه</a:t>
            </a:r>
            <a:r>
              <a:rPr lang="en-US" sz="2400" dirty="0" smtClean="0"/>
              <a:t>ELISA </a:t>
            </a:r>
            <a:r>
              <a:rPr lang="fa-IR" sz="2400" dirty="0" smtClean="0"/>
              <a:t>وچه</a:t>
            </a:r>
            <a:r>
              <a:rPr lang="en-US" sz="2400" dirty="0" smtClean="0"/>
              <a:t>RIBA</a:t>
            </a:r>
            <a:r>
              <a:rPr lang="en-US" dirty="0" smtClean="0"/>
              <a:t>(</a:t>
            </a:r>
            <a:r>
              <a:rPr lang="en-US" sz="1800" dirty="0" err="1" smtClean="0">
                <a:solidFill>
                  <a:schemeClr val="accent2"/>
                </a:solidFill>
              </a:rPr>
              <a:t>R</a:t>
            </a:r>
            <a:r>
              <a:rPr lang="en-US" sz="1800" dirty="0" err="1" smtClean="0"/>
              <a:t>ecom</a:t>
            </a:r>
            <a:r>
              <a:rPr lang="en-US" sz="1800" dirty="0" smtClean="0"/>
              <a:t> </a:t>
            </a:r>
            <a:r>
              <a:rPr lang="en-US" sz="1800" dirty="0" err="1" smtClean="0"/>
              <a:t>binat</a:t>
            </a:r>
            <a:r>
              <a:rPr lang="en-US" sz="1800" dirty="0" smtClean="0"/>
              <a:t> </a:t>
            </a:r>
            <a:r>
              <a:rPr lang="en-US" sz="1600" dirty="0" err="1" smtClean="0">
                <a:solidFill>
                  <a:schemeClr val="accent2"/>
                </a:solidFill>
              </a:rPr>
              <a:t>I</a:t>
            </a:r>
            <a:r>
              <a:rPr lang="en-US" sz="1600" dirty="0" err="1" smtClean="0"/>
              <a:t>mmuno</a:t>
            </a:r>
            <a:r>
              <a:rPr lang="en-US" sz="1600" dirty="0" smtClean="0"/>
              <a:t> </a:t>
            </a:r>
            <a:r>
              <a:rPr lang="en-US" sz="1600" dirty="0" smtClean="0">
                <a:solidFill>
                  <a:schemeClr val="accent2"/>
                </a:solidFill>
              </a:rPr>
              <a:t>B</a:t>
            </a:r>
            <a:r>
              <a:rPr lang="en-US" sz="1600" dirty="0" smtClean="0"/>
              <a:t>lot </a:t>
            </a:r>
            <a:r>
              <a:rPr lang="en-US" sz="1600" dirty="0" smtClean="0">
                <a:solidFill>
                  <a:schemeClr val="accent2"/>
                </a:solidFill>
              </a:rPr>
              <a:t>A</a:t>
            </a:r>
            <a:r>
              <a:rPr lang="en-US" sz="1600" dirty="0" smtClean="0"/>
              <a:t>ssay) </a:t>
            </a:r>
            <a:r>
              <a:rPr lang="fa-IR" sz="2400" dirty="0" smtClean="0"/>
              <a:t>مثبت، لزوماٌ به معنای عفونت فعال نیست و بایستی حتماٌ تشخیص با </a:t>
            </a:r>
          </a:p>
          <a:p>
            <a:pPr algn="r" rtl="1"/>
            <a:r>
              <a:rPr lang="en-US" sz="2400" dirty="0" smtClean="0"/>
              <a:t>HCV RNA(PCR ) </a:t>
            </a:r>
            <a:r>
              <a:rPr lang="fa-IR" sz="2400" dirty="0" smtClean="0"/>
              <a:t>یا </a:t>
            </a:r>
            <a:r>
              <a:rPr lang="en-US" sz="2400" dirty="0" smtClean="0"/>
              <a:t> HCV-Core-Ag</a:t>
            </a:r>
            <a:r>
              <a:rPr lang="fa-IR" sz="2400" dirty="0" smtClean="0"/>
              <a:t>تأیید شود.</a:t>
            </a:r>
          </a:p>
          <a:p>
            <a:pPr algn="l"/>
            <a:r>
              <a:rPr lang="en-US" sz="2400" dirty="0" smtClean="0"/>
              <a:t>ELISA</a:t>
            </a:r>
            <a:r>
              <a:rPr lang="fa-IR" sz="2400" dirty="0" smtClean="0"/>
              <a:t>و</a:t>
            </a:r>
            <a:r>
              <a:rPr lang="en-US" sz="2400" dirty="0" smtClean="0"/>
              <a:t>RIBA</a:t>
            </a:r>
            <a:r>
              <a:rPr lang="fa-IR" sz="2400" dirty="0"/>
              <a:t>(</a:t>
            </a:r>
            <a:r>
              <a:rPr lang="fa-IR" sz="2400" dirty="0" smtClean="0"/>
              <a:t>تست سرولوژیک که آنتی بادی برعلیه ویروس را می سنجد.)</a:t>
            </a:r>
          </a:p>
          <a:p>
            <a:pPr algn="r" rtl="1"/>
            <a:endParaRPr lang="fa-IR" sz="2400" dirty="0" smtClean="0"/>
          </a:p>
          <a:p>
            <a:r>
              <a:rPr lang="en-US" dirty="0" smtClean="0">
                <a:solidFill>
                  <a:schemeClr val="accent2"/>
                </a:solidFill>
              </a:rPr>
              <a:t>PCR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2"/>
                </a:solidFill>
              </a:rPr>
              <a:t>P</a:t>
            </a:r>
            <a:r>
              <a:rPr lang="en-US" dirty="0" smtClean="0"/>
              <a:t>olymerase </a:t>
            </a:r>
            <a:r>
              <a:rPr lang="en-US" dirty="0" err="1" smtClean="0">
                <a:solidFill>
                  <a:schemeClr val="accent2"/>
                </a:solidFill>
              </a:rPr>
              <a:t>C</a:t>
            </a:r>
            <a:r>
              <a:rPr lang="en-US" dirty="0" err="1" smtClean="0"/>
              <a:t>hain</a:t>
            </a:r>
            <a:r>
              <a:rPr lang="en-US" dirty="0" err="1" smtClean="0">
                <a:solidFill>
                  <a:schemeClr val="accent2"/>
                </a:solidFill>
              </a:rPr>
              <a:t>R</a:t>
            </a:r>
            <a:r>
              <a:rPr lang="en-US" dirty="0" err="1" smtClean="0"/>
              <a:t>eaction</a:t>
            </a:r>
            <a:r>
              <a:rPr lang="en-US" dirty="0" smtClean="0"/>
              <a:t>)(</a:t>
            </a:r>
            <a:r>
              <a:rPr lang="fa-IR" dirty="0" smtClean="0"/>
              <a:t>تست مولکولی که ژنوم ویروس را می سنجد)</a:t>
            </a:r>
            <a:endParaRPr lang="en-US" dirty="0" smtClean="0"/>
          </a:p>
          <a:p>
            <a:pPr algn="r" rtl="1"/>
            <a:r>
              <a:rPr lang="en-US" dirty="0" smtClean="0"/>
              <a:t>HCV </a:t>
            </a:r>
            <a:r>
              <a:rPr lang="en-US" dirty="0"/>
              <a:t>RNA (PCR </a:t>
            </a:r>
            <a:r>
              <a:rPr lang="en-US" dirty="0" smtClean="0"/>
              <a:t>) </a:t>
            </a:r>
            <a:r>
              <a:rPr lang="fa-IR" dirty="0" smtClean="0"/>
              <a:t>مثبت (چه </a:t>
            </a:r>
            <a:r>
              <a:rPr lang="fa-IR" dirty="0"/>
              <a:t>کیفی و چه کمی )شمارش </a:t>
            </a:r>
            <a:r>
              <a:rPr lang="fa-IR" dirty="0" smtClean="0"/>
              <a:t>ویروسی به </a:t>
            </a:r>
            <a:r>
              <a:rPr lang="fa-IR" dirty="0"/>
              <a:t>معنای عفونت فعال بوده و برای شروع درمان کافی است.</a:t>
            </a:r>
          </a:p>
          <a:p>
            <a:pPr algn="r" rtl="1"/>
            <a:endParaRPr lang="fa-IR" dirty="0"/>
          </a:p>
          <a:p>
            <a:pPr algn="r" rtl="1"/>
            <a:r>
              <a:rPr lang="fa-IR" dirty="0"/>
              <a:t> </a:t>
            </a:r>
            <a:r>
              <a:rPr lang="en-US" dirty="0" smtClean="0"/>
              <a:t>HCV</a:t>
            </a:r>
            <a:r>
              <a:rPr lang="en-US" dirty="0" smtClean="0">
                <a:solidFill>
                  <a:srgbClr val="FF0000"/>
                </a:solidFill>
              </a:rPr>
              <a:t>-Core-Ag</a:t>
            </a:r>
            <a:r>
              <a:rPr lang="fa-IR" dirty="0" smtClean="0">
                <a:solidFill>
                  <a:srgbClr val="FF0000"/>
                </a:solidFill>
              </a:rPr>
              <a:t>(آنتی ژن مرکزی )</a:t>
            </a:r>
            <a:r>
              <a:rPr lang="en-US" dirty="0" smtClean="0"/>
              <a:t> </a:t>
            </a:r>
            <a:r>
              <a:rPr lang="fa-IR" dirty="0"/>
              <a:t>روش تشخیصی دیگری میباشد که امکان انجام آن فعلاٌ در ایران وجود ,ندارد. لیکن در صورت امکان انجام. مثبت بودن آن به معنای عفونت فعال بوده و برای شروع درمان کافی است و نیازی به </a:t>
            </a:r>
            <a:r>
              <a:rPr lang="en-US" dirty="0"/>
              <a:t>PCR </a:t>
            </a:r>
            <a:r>
              <a:rPr lang="fa-IR" dirty="0"/>
              <a:t>نیست.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130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33400"/>
            <a:ext cx="7696200" cy="5867400"/>
          </a:xfrm>
        </p:spPr>
        <p:txBody>
          <a:bodyPr>
            <a:normAutofit fontScale="92500" lnSpcReduction="10000"/>
          </a:bodyPr>
          <a:lstStyle/>
          <a:p>
            <a:pPr algn="r" rtl="1"/>
            <a:endParaRPr lang="en-US" b="1" dirty="0" smtClean="0"/>
          </a:p>
          <a:p>
            <a:pPr algn="r" rtl="1"/>
            <a:r>
              <a:rPr lang="fa-IR" sz="2600" b="1" dirty="0" smtClean="0"/>
              <a:t> </a:t>
            </a:r>
            <a:r>
              <a:rPr lang="fa-IR" sz="2600" b="1" dirty="0"/>
              <a:t>با وجود اینکه هپاتیت </a:t>
            </a:r>
            <a:r>
              <a:rPr lang="en-US" sz="2600" b="1" dirty="0"/>
              <a:t>C </a:t>
            </a:r>
            <a:r>
              <a:rPr lang="fa-IR" sz="2600" b="1" dirty="0"/>
              <a:t>در تمام نقاط جهان دیده میشود، اما متاسفانه بیشتر بیماران مبتلا </a:t>
            </a:r>
            <a:r>
              <a:rPr lang="fa-IR" sz="2600" b="1" dirty="0" smtClean="0"/>
              <a:t>به</a:t>
            </a:r>
            <a:r>
              <a:rPr lang="en-US" sz="2600" b="1" dirty="0" smtClean="0"/>
              <a:t> </a:t>
            </a:r>
            <a:r>
              <a:rPr lang="fa-IR" sz="2600" b="1" dirty="0" smtClean="0"/>
              <a:t>هپاتیت </a:t>
            </a:r>
            <a:r>
              <a:rPr lang="en-US" sz="2600" b="1" dirty="0"/>
              <a:t>C </a:t>
            </a:r>
            <a:r>
              <a:rPr lang="fa-IR" sz="2600" b="1" dirty="0"/>
              <a:t>از ابتلای خود به این بیماری اطلاعی ندارند. افریقا، آسیای مرکزی و شرق آسیا، </a:t>
            </a:r>
            <a:r>
              <a:rPr lang="fa-IR" sz="2600" b="1" dirty="0" smtClean="0"/>
              <a:t>شایع</a:t>
            </a:r>
            <a:r>
              <a:rPr lang="en-US" sz="2600" b="1" dirty="0" smtClean="0"/>
              <a:t> </a:t>
            </a:r>
            <a:r>
              <a:rPr lang="fa-IR" sz="2600" b="1" dirty="0" smtClean="0"/>
              <a:t>ترین </a:t>
            </a:r>
            <a:r>
              <a:rPr lang="fa-IR" sz="2600" b="1" dirty="0"/>
              <a:t>نواحی آلوده در جهان </a:t>
            </a:r>
            <a:r>
              <a:rPr lang="fa-IR" sz="2600" b="1" dirty="0" smtClean="0"/>
              <a:t>هستند</a:t>
            </a:r>
            <a:r>
              <a:rPr lang="en-US" sz="2600" b="1" dirty="0" smtClean="0"/>
              <a:t>.</a:t>
            </a:r>
          </a:p>
          <a:p>
            <a:pPr algn="r" rtl="1"/>
            <a:endParaRPr lang="en-US" sz="2600" b="1" dirty="0" smtClean="0"/>
          </a:p>
          <a:p>
            <a:pPr algn="justLow" rtl="1"/>
            <a:r>
              <a:rPr lang="fa-IR" sz="2800" dirty="0"/>
              <a:t>ویروس هپاتیت </a:t>
            </a:r>
            <a:r>
              <a:rPr lang="en-US" sz="2800" dirty="0" smtClean="0"/>
              <a:t>C</a:t>
            </a:r>
            <a:r>
              <a:rPr lang="fa-IR" sz="2800" dirty="0" smtClean="0"/>
              <a:t>میتواند </a:t>
            </a:r>
            <a:r>
              <a:rPr lang="fa-IR" sz="2800" dirty="0"/>
              <a:t>باعث هر دو نوع عفونت حاد و مزمن شود. </a:t>
            </a:r>
            <a:endParaRPr lang="en-US" sz="2800" dirty="0" smtClean="0"/>
          </a:p>
          <a:p>
            <a:pPr algn="justLow" rtl="1"/>
            <a:r>
              <a:rPr lang="fa-IR" sz="2800" dirty="0" smtClean="0">
                <a:solidFill>
                  <a:srgbClr val="FF0000"/>
                </a:solidFill>
              </a:rPr>
              <a:t>عفونت </a:t>
            </a:r>
            <a:r>
              <a:rPr lang="fa-IR" sz="2800" dirty="0">
                <a:solidFill>
                  <a:srgbClr val="FF0000"/>
                </a:solidFill>
              </a:rPr>
              <a:t>حاد </a:t>
            </a:r>
            <a:r>
              <a:rPr lang="fa-IR" sz="2800" dirty="0" smtClean="0"/>
              <a:t>معمولاٌبدون </a:t>
            </a:r>
            <a:r>
              <a:rPr lang="fa-IR" sz="2800" dirty="0"/>
              <a:t>علامت است. در 45 </a:t>
            </a:r>
            <a:r>
              <a:rPr lang="fa-IR" sz="2800" b="1" dirty="0"/>
              <a:t>- </a:t>
            </a:r>
            <a:r>
              <a:rPr lang="fa-IR" sz="2800" dirty="0"/>
              <a:t>15 درصد از مبتلایان به هپاتیت </a:t>
            </a:r>
            <a:r>
              <a:rPr lang="en-US" sz="2800" dirty="0" smtClean="0"/>
              <a:t>C </a:t>
            </a:r>
            <a:r>
              <a:rPr lang="en-US" sz="2800" dirty="0"/>
              <a:t>، </a:t>
            </a:r>
            <a:r>
              <a:rPr lang="fa-IR" sz="2800" dirty="0"/>
              <a:t>ویروس در طی 6 ماه و </a:t>
            </a:r>
            <a:r>
              <a:rPr lang="fa-IR" sz="2800" dirty="0" smtClean="0"/>
              <a:t>بدون</a:t>
            </a:r>
            <a:r>
              <a:rPr lang="en-US" sz="2800" dirty="0" smtClean="0"/>
              <a:t> </a:t>
            </a:r>
            <a:r>
              <a:rPr lang="fa-IR" sz="2800" dirty="0" smtClean="0"/>
              <a:t>هیچ </a:t>
            </a:r>
            <a:r>
              <a:rPr lang="fa-IR" sz="2800" dirty="0"/>
              <a:t>درمانی </a:t>
            </a:r>
            <a:r>
              <a:rPr lang="fa-IR" sz="2800" dirty="0" smtClean="0"/>
              <a:t>به طور خودبه خود </a:t>
            </a:r>
            <a:r>
              <a:rPr lang="fa-IR" sz="2800" dirty="0"/>
              <a:t>از خون پاك میشود و در 85 </a:t>
            </a:r>
            <a:r>
              <a:rPr lang="fa-IR" sz="2800" b="1" dirty="0"/>
              <a:t>- </a:t>
            </a:r>
            <a:r>
              <a:rPr lang="fa-IR" sz="2800" dirty="0"/>
              <a:t>55 درصد به </a:t>
            </a:r>
            <a:r>
              <a:rPr lang="fa-IR" sz="2800" dirty="0">
                <a:solidFill>
                  <a:srgbClr val="FF0000"/>
                </a:solidFill>
              </a:rPr>
              <a:t>عفونت مزمن </a:t>
            </a:r>
            <a:r>
              <a:rPr lang="fa-IR" sz="2800" dirty="0" smtClean="0"/>
              <a:t>تبدیل شده </a:t>
            </a:r>
            <a:r>
              <a:rPr lang="fa-IR" sz="2800" dirty="0"/>
              <a:t>که ممکن است باعث سرطان کبد و یا سیروز شود. هپاتیت نوع </a:t>
            </a:r>
            <a:r>
              <a:rPr lang="en-US" sz="2800" dirty="0"/>
              <a:t>C ، </a:t>
            </a:r>
            <a:r>
              <a:rPr lang="fa-IR" sz="2800" dirty="0"/>
              <a:t>بعد از هپاتیت </a:t>
            </a:r>
            <a:r>
              <a:rPr lang="en-US" sz="2800" dirty="0" smtClean="0"/>
              <a:t>B</a:t>
            </a:r>
            <a:r>
              <a:rPr lang="fa-IR" sz="2800" dirty="0" smtClean="0"/>
              <a:t>دومین </a:t>
            </a:r>
            <a:r>
              <a:rPr lang="fa-IR" sz="2800" dirty="0"/>
              <a:t>علت سیروز و سرطان کبد در جهان است، در حالی که اولین علت بیماری مزمن </a:t>
            </a:r>
            <a:r>
              <a:rPr lang="fa-IR" sz="2800" dirty="0" smtClean="0"/>
              <a:t>وپیشرفته </a:t>
            </a:r>
            <a:r>
              <a:rPr lang="fa-IR" sz="2800" dirty="0"/>
              <a:t>کبدی در این نواحی است</a:t>
            </a:r>
            <a:r>
              <a:rPr lang="fa-IR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7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05800" cy="5257800"/>
          </a:xfrm>
        </p:spPr>
        <p:txBody>
          <a:bodyPr>
            <a:noAutofit/>
          </a:bodyPr>
          <a:lstStyle/>
          <a:p>
            <a:pPr algn="r" rtl="1"/>
            <a:r>
              <a:rPr lang="fa-IR" sz="2800" dirty="0" smtClean="0">
                <a:solidFill>
                  <a:srgbClr val="7030A0"/>
                </a:solidFill>
              </a:rPr>
              <a:t>خون آلوده</a:t>
            </a:r>
          </a:p>
          <a:p>
            <a:pPr algn="r" rtl="1"/>
            <a:r>
              <a:rPr lang="fa-IR" sz="2400" dirty="0" smtClean="0"/>
              <a:t>استفاده مشترك از وسایل تزریقی آلوده </a:t>
            </a:r>
            <a:r>
              <a:rPr lang="en-US" sz="2400" dirty="0" smtClean="0"/>
              <a:t>)</a:t>
            </a:r>
            <a:r>
              <a:rPr lang="fa-IR" sz="2400" dirty="0" smtClean="0"/>
              <a:t>سرنگ و سوزن مشترك</a:t>
            </a:r>
            <a:r>
              <a:rPr lang="en-US" sz="2400" dirty="0" smtClean="0"/>
              <a:t>(</a:t>
            </a:r>
            <a:r>
              <a:rPr lang="fa-IR" sz="2400" dirty="0" smtClean="0"/>
              <a:t> و حتی قاشق، فیلترو پایپ مشترك</a:t>
            </a:r>
            <a:r>
              <a:rPr lang="en-US" sz="2400" dirty="0" smtClean="0"/>
              <a:t> </a:t>
            </a:r>
          </a:p>
          <a:p>
            <a:pPr algn="r" rtl="1"/>
            <a:r>
              <a:rPr lang="fa-IR" sz="2400" dirty="0" smtClean="0"/>
              <a:t>استریلیزاسیون نامناسب یا استفاده مجدد از وسایل پزشکی غیر استریل </a:t>
            </a:r>
            <a:r>
              <a:rPr lang="en-US" sz="2400" dirty="0" smtClean="0"/>
              <a:t>)</a:t>
            </a:r>
            <a:r>
              <a:rPr lang="fa-IR" sz="2400" dirty="0" smtClean="0"/>
              <a:t>مانند سرنگ وسوزن</a:t>
            </a:r>
            <a:r>
              <a:rPr lang="en-US" sz="2400" dirty="0" smtClean="0"/>
              <a:t>(</a:t>
            </a:r>
          </a:p>
          <a:p>
            <a:pPr algn="r" rtl="1"/>
            <a:r>
              <a:rPr lang="fa-IR" sz="2400" dirty="0" smtClean="0"/>
              <a:t>تزریق خون یا فرآوردههای خونی غربال نشده</a:t>
            </a:r>
            <a:r>
              <a:rPr lang="en-US" sz="2400" dirty="0" smtClean="0"/>
              <a:t> </a:t>
            </a:r>
          </a:p>
          <a:p>
            <a:pPr algn="r" rtl="1"/>
            <a:r>
              <a:rPr lang="fa-IR" sz="2400" dirty="0" smtClean="0"/>
              <a:t>خالکوبی/ تاتو و سوراخ کردن بدن </a:t>
            </a:r>
            <a:r>
              <a:rPr lang="en-US" sz="2400" dirty="0" smtClean="0"/>
              <a:t>(Piercing Body )</a:t>
            </a:r>
            <a:r>
              <a:rPr lang="fa-IR" sz="2400" dirty="0" smtClean="0"/>
              <a:t>با وسایل آلوده</a:t>
            </a:r>
            <a:endParaRPr lang="en-US" sz="2400" dirty="0" smtClean="0"/>
          </a:p>
          <a:p>
            <a:pPr algn="r" rtl="1"/>
            <a:r>
              <a:rPr lang="fa-IR" sz="2400" dirty="0" smtClean="0"/>
              <a:t>تماس اتفاقی شغلی/غیر شغلی با سوزن و سرنگ آلوده )احتمال آن پایین و حدود 1 در30 (. پرسنل بهداشتی درمانی از جمله پرستاران و کارکنان آزمایشگاهها به علت تماس</a:t>
            </a:r>
            <a:r>
              <a:rPr lang="en-US" sz="2400" dirty="0" smtClean="0"/>
              <a:t> </a:t>
            </a:r>
            <a:r>
              <a:rPr lang="fa-IR" sz="2400" dirty="0" smtClean="0"/>
              <a:t>نزدیک و مداوم با خون و مایعات بدنی آلوده به خون در معرض خطر بیشتری هستند</a:t>
            </a:r>
            <a:r>
              <a:rPr lang="en-US" sz="2400" dirty="0" smtClean="0"/>
              <a:t>(.</a:t>
            </a:r>
          </a:p>
          <a:p>
            <a:pPr algn="r" rtl="1"/>
            <a:endParaRPr lang="fa-IR" sz="24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b="1" dirty="0" smtClean="0">
                <a:solidFill>
                  <a:srgbClr val="FF0000"/>
                </a:solidFill>
              </a:rPr>
              <a:t>:</a:t>
            </a:r>
            <a:r>
              <a:rPr lang="en-US" b="1" dirty="0" smtClean="0">
                <a:solidFill>
                  <a:srgbClr val="FF0000"/>
                </a:solidFill>
              </a:rPr>
              <a:t>C </a:t>
            </a:r>
            <a:r>
              <a:rPr lang="fa-IR" b="1" dirty="0" smtClean="0">
                <a:solidFill>
                  <a:srgbClr val="FF0000"/>
                </a:solidFill>
              </a:rPr>
              <a:t>راههای </a:t>
            </a:r>
            <a:r>
              <a:rPr lang="fa-IR" b="1" dirty="0">
                <a:solidFill>
                  <a:srgbClr val="FF0000"/>
                </a:solidFill>
              </a:rPr>
              <a:t>انتقال ویروس هپاتیت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74165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 smtClean="0"/>
              <a:t>تیغ ریش تراشی، قیچی و ماشین اصلاح مشترك در صورتی که آلودگی آن با خون</a:t>
            </a:r>
            <a:r>
              <a:rPr lang="en-US" sz="2800" dirty="0" smtClean="0"/>
              <a:t> </a:t>
            </a:r>
            <a:r>
              <a:rPr lang="fa-IR" sz="2800" dirty="0" smtClean="0"/>
              <a:t>فرد مبتلا تمیز نشده باشد و بلافاصله استفاده شوند، میتوانند عامل خطرزا باشند، هرچند</a:t>
            </a:r>
            <a:r>
              <a:rPr lang="en-US" sz="2800" dirty="0" smtClean="0"/>
              <a:t> </a:t>
            </a:r>
            <a:r>
              <a:rPr lang="fa-IR" sz="2800" dirty="0" smtClean="0"/>
              <a:t>احتمال آن پایین است،</a:t>
            </a:r>
          </a:p>
          <a:p>
            <a:pPr algn="r" rtl="1"/>
            <a:r>
              <a:rPr lang="fa-IR" sz="2800" dirty="0" smtClean="0"/>
              <a:t> استفاده از مسواك آلوده به طور مشترك</a:t>
            </a:r>
            <a:endParaRPr lang="en-US" sz="2800" dirty="0" smtClean="0"/>
          </a:p>
          <a:p>
            <a:pPr algn="r" rtl="1"/>
            <a:r>
              <a:rPr lang="fa-IR" dirty="0"/>
              <a:t>. </a:t>
            </a:r>
            <a:r>
              <a:rPr lang="fa-IR" dirty="0" smtClean="0">
                <a:solidFill>
                  <a:srgbClr val="7030A0"/>
                </a:solidFill>
              </a:rPr>
              <a:t>ارتباط جنسی</a:t>
            </a:r>
            <a:endParaRPr lang="en-US" dirty="0" smtClean="0">
              <a:solidFill>
                <a:srgbClr val="7030A0"/>
              </a:solidFill>
            </a:endParaRPr>
          </a:p>
          <a:p>
            <a:pPr algn="r" rtl="1"/>
            <a:r>
              <a:rPr lang="fa-IR" sz="2800" dirty="0" smtClean="0"/>
              <a:t>احتمال انتقال ویروس هپاتیت </a:t>
            </a:r>
            <a:r>
              <a:rPr lang="en-US" sz="2800" dirty="0" smtClean="0"/>
              <a:t>C </a:t>
            </a:r>
            <a:r>
              <a:rPr lang="fa-IR" sz="2800" dirty="0" smtClean="0"/>
              <a:t>از طریق ارتباط جنسی خیلی پایین است</a:t>
            </a:r>
            <a:r>
              <a:rPr lang="en-US" sz="2800" dirty="0" smtClean="0"/>
              <a:t>.</a:t>
            </a:r>
            <a:r>
              <a:rPr lang="fa-IR" sz="2800" dirty="0"/>
              <a:t> احتمال انتقال این ویروس در صورت وجود خون در حین ارتباط جنسی </a:t>
            </a:r>
            <a:r>
              <a:rPr lang="en-US" sz="2800" dirty="0" smtClean="0"/>
              <a:t>)</a:t>
            </a:r>
            <a:r>
              <a:rPr lang="fa-IR" sz="2800" dirty="0" smtClean="0"/>
              <a:t>نظیر خون</a:t>
            </a:r>
            <a:r>
              <a:rPr lang="en-US" sz="2800" dirty="0" smtClean="0"/>
              <a:t> </a:t>
            </a:r>
            <a:r>
              <a:rPr lang="fa-IR" sz="2800" dirty="0" smtClean="0"/>
              <a:t>قاعدگی </a:t>
            </a:r>
            <a:r>
              <a:rPr lang="fa-IR" sz="2800" dirty="0"/>
              <a:t>یا وجود خون، حتی اندك، در حین تماسهای مقعدی افزایش </a:t>
            </a:r>
            <a:r>
              <a:rPr lang="fa-IR" sz="2800" dirty="0" smtClean="0"/>
              <a:t>مییابد</a:t>
            </a:r>
            <a:r>
              <a:rPr lang="en-US" sz="2800" dirty="0" smtClean="0"/>
              <a:t>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89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algn="r" rtl="1"/>
            <a:r>
              <a:rPr lang="fa-IR" dirty="0" smtClean="0">
                <a:solidFill>
                  <a:srgbClr val="FF0000"/>
                </a:solidFill>
              </a:rPr>
              <a:t>. </a:t>
            </a:r>
            <a:r>
              <a:rPr lang="fa-IR" dirty="0" smtClean="0">
                <a:solidFill>
                  <a:srgbClr val="7030A0"/>
                </a:solidFill>
              </a:rPr>
              <a:t>انتقال از مادر به فرزند </a:t>
            </a:r>
            <a:r>
              <a:rPr lang="en-US" dirty="0" smtClean="0">
                <a:solidFill>
                  <a:srgbClr val="7030A0"/>
                </a:solidFill>
              </a:rPr>
              <a:t>)</a:t>
            </a:r>
            <a:r>
              <a:rPr lang="fa-IR" dirty="0" smtClean="0">
                <a:solidFill>
                  <a:srgbClr val="7030A0"/>
                </a:solidFill>
              </a:rPr>
              <a:t>انتقال عمودی یا ورتیکال</a:t>
            </a:r>
            <a:r>
              <a:rPr lang="en-US" dirty="0" smtClean="0">
                <a:solidFill>
                  <a:srgbClr val="7030A0"/>
                </a:solidFill>
              </a:rPr>
              <a:t>(</a:t>
            </a:r>
          </a:p>
          <a:p>
            <a:pPr algn="r" rtl="1"/>
            <a:r>
              <a:rPr lang="fa-IR" sz="2800" dirty="0" smtClean="0"/>
              <a:t>انتقال عمودی یا ورتیکال به انتقال ویروس از مادر به فرزند در دوران بارداری، زایمان یا دوران</a:t>
            </a:r>
            <a:r>
              <a:rPr lang="en-US" sz="2800" dirty="0" smtClean="0"/>
              <a:t> </a:t>
            </a:r>
            <a:r>
              <a:rPr lang="fa-IR" sz="2800" dirty="0" smtClean="0"/>
              <a:t>نوزادی گفته میشود. این راه انتقال شایع نیست </a:t>
            </a:r>
            <a:r>
              <a:rPr lang="en-US" sz="2800" dirty="0" smtClean="0"/>
              <a:t>.</a:t>
            </a:r>
          </a:p>
          <a:p>
            <a:pPr algn="r" rtl="1"/>
            <a:r>
              <a:rPr lang="fa-IR" sz="2800" dirty="0" smtClean="0">
                <a:solidFill>
                  <a:srgbClr val="FF0000"/>
                </a:solidFill>
              </a:rPr>
              <a:t>اصلی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fa-IR" sz="2800" dirty="0" smtClean="0">
                <a:solidFill>
                  <a:srgbClr val="FF0000"/>
                </a:solidFill>
              </a:rPr>
              <a:t>ترین گروههای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fa-IR" sz="2800" dirty="0" smtClean="0">
                <a:solidFill>
                  <a:srgbClr val="FF0000"/>
                </a:solidFill>
              </a:rPr>
              <a:t>در </a:t>
            </a:r>
            <a:r>
              <a:rPr lang="fa-IR" sz="2800" dirty="0">
                <a:solidFill>
                  <a:srgbClr val="FF0000"/>
                </a:solidFill>
              </a:rPr>
              <a:t>معرض خطر ابتلای به هپاتیت </a:t>
            </a:r>
            <a:r>
              <a:rPr lang="en-US" sz="2800" dirty="0">
                <a:solidFill>
                  <a:srgbClr val="FF0000"/>
                </a:solidFill>
              </a:rPr>
              <a:t>C </a:t>
            </a:r>
            <a:r>
              <a:rPr lang="fa-IR" sz="2800" dirty="0">
                <a:solidFill>
                  <a:srgbClr val="FF0000"/>
                </a:solidFill>
              </a:rPr>
              <a:t>در ایران به ترتیب عبارتند از:</a:t>
            </a:r>
          </a:p>
          <a:p>
            <a:pPr algn="r" rtl="1"/>
            <a:r>
              <a:rPr lang="en-US" sz="2800" dirty="0"/>
              <a:t>I . </a:t>
            </a:r>
            <a:r>
              <a:rPr lang="fa-IR" sz="2800" dirty="0"/>
              <a:t>مصرف کنندگان تزریقی مواد و افراد دارای رفتارهای پر خطر جنسی،</a:t>
            </a:r>
          </a:p>
          <a:p>
            <a:pPr algn="r" rtl="1"/>
            <a:r>
              <a:rPr lang="en-US" sz="2800" dirty="0"/>
              <a:t>II . </a:t>
            </a:r>
            <a:r>
              <a:rPr lang="fa-IR" sz="2800" dirty="0"/>
              <a:t>افراد مبتلا به هموفیلی، تالاسمی و بیماران تحت دیالیز.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98555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 smtClean="0"/>
              <a:t>ویروس </a:t>
            </a:r>
            <a:r>
              <a:rPr lang="fa-IR" dirty="0"/>
              <a:t>هپاتیت </a:t>
            </a:r>
            <a:r>
              <a:rPr lang="en-US" dirty="0"/>
              <a:t>C </a:t>
            </a:r>
            <a:r>
              <a:rPr lang="fa-IR" dirty="0"/>
              <a:t>از راههای زیر منتقل نمیشود:</a:t>
            </a:r>
          </a:p>
          <a:p>
            <a:pPr algn="r" rtl="1"/>
            <a:r>
              <a:rPr lang="fa-IR" dirty="0" smtClean="0"/>
              <a:t> دست </a:t>
            </a:r>
            <a:r>
              <a:rPr lang="fa-IR" dirty="0"/>
              <a:t>دادن و بوسیدن فرد </a:t>
            </a:r>
            <a:r>
              <a:rPr lang="fa-IR" dirty="0" smtClean="0"/>
              <a:t>مبتلا</a:t>
            </a:r>
            <a:endParaRPr lang="fa-IR" dirty="0"/>
          </a:p>
          <a:p>
            <a:pPr algn="r" rtl="1"/>
            <a:r>
              <a:rPr lang="fa-IR" dirty="0" smtClean="0"/>
              <a:t>استفاده </a:t>
            </a:r>
            <a:r>
              <a:rPr lang="fa-IR" dirty="0"/>
              <a:t>از ظروف و وسایل غذاخوری </a:t>
            </a:r>
            <a:r>
              <a:rPr lang="fa-IR" dirty="0" smtClean="0"/>
              <a:t>مشترك</a:t>
            </a:r>
            <a:endParaRPr lang="en-US" dirty="0" smtClean="0"/>
          </a:p>
          <a:p>
            <a:pPr algn="r" rtl="1"/>
            <a:r>
              <a:rPr lang="fa-IR" dirty="0" smtClean="0"/>
              <a:t>معاشرت </a:t>
            </a:r>
            <a:r>
              <a:rPr lang="fa-IR" dirty="0"/>
              <a:t>معمولی در محل کار و </a:t>
            </a:r>
            <a:r>
              <a:rPr lang="fa-IR" dirty="0" smtClean="0"/>
              <a:t>منزل</a:t>
            </a:r>
            <a:endParaRPr lang="en-US" dirty="0" smtClean="0"/>
          </a:p>
          <a:p>
            <a:pPr algn="r" rtl="1"/>
            <a:r>
              <a:rPr lang="fa-IR" dirty="0" smtClean="0"/>
              <a:t>از </a:t>
            </a:r>
            <a:r>
              <a:rPr lang="fa-IR" dirty="0"/>
              <a:t>راه </a:t>
            </a:r>
            <a:r>
              <a:rPr lang="fa-IR" dirty="0" smtClean="0"/>
              <a:t>هوا</a:t>
            </a:r>
            <a:endParaRPr lang="en-US" dirty="0" smtClean="0"/>
          </a:p>
          <a:p>
            <a:pPr algn="r" rtl="1"/>
            <a:r>
              <a:rPr lang="fa-IR" dirty="0" smtClean="0"/>
              <a:t>عطسه </a:t>
            </a:r>
            <a:r>
              <a:rPr lang="fa-IR" dirty="0"/>
              <a:t>و </a:t>
            </a:r>
            <a:r>
              <a:rPr lang="fa-IR" dirty="0" smtClean="0"/>
              <a:t>سرفه</a:t>
            </a:r>
            <a:endParaRPr lang="fa-IR" dirty="0"/>
          </a:p>
          <a:p>
            <a:pPr algn="r" rtl="1"/>
            <a:r>
              <a:rPr lang="fa-IR" dirty="0" smtClean="0"/>
              <a:t>استفاده </a:t>
            </a:r>
            <a:r>
              <a:rPr lang="fa-IR" dirty="0"/>
              <a:t>از سرویس بهداشتی </a:t>
            </a:r>
            <a:r>
              <a:rPr lang="fa-IR" dirty="0" smtClean="0"/>
              <a:t>مشترك</a:t>
            </a:r>
            <a:endParaRPr lang="en-US" dirty="0" smtClean="0"/>
          </a:p>
          <a:p>
            <a:pPr algn="r" rtl="1"/>
            <a:r>
              <a:rPr lang="fa-IR" dirty="0" smtClean="0"/>
              <a:t>شنا </a:t>
            </a:r>
            <a:r>
              <a:rPr lang="fa-IR" dirty="0"/>
              <a:t>کردن در یک </a:t>
            </a:r>
            <a:r>
              <a:rPr lang="fa-IR" dirty="0" smtClean="0"/>
              <a:t>استخر</a:t>
            </a:r>
            <a:endParaRPr lang="en-US" dirty="0" smtClean="0"/>
          </a:p>
          <a:p>
            <a:pPr algn="r" rtl="1"/>
            <a:r>
              <a:rPr lang="fa-IR" dirty="0" smtClean="0"/>
              <a:t>شیردهی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en-US" sz="3200" b="1" dirty="0" smtClean="0">
                <a:solidFill>
                  <a:srgbClr val="FF0000"/>
                </a:solidFill>
              </a:rPr>
              <a:t> </a:t>
            </a:r>
            <a:r>
              <a:rPr lang="fa-IR" sz="3200" b="1" dirty="0" smtClean="0">
                <a:solidFill>
                  <a:srgbClr val="FF0000"/>
                </a:solidFill>
              </a:rPr>
              <a:t>راههای </a:t>
            </a:r>
            <a:r>
              <a:rPr lang="fa-IR" sz="3200" b="1" dirty="0">
                <a:solidFill>
                  <a:srgbClr val="FF0000"/>
                </a:solidFill>
              </a:rPr>
              <a:t>عدم </a:t>
            </a:r>
            <a:r>
              <a:rPr lang="fa-IR" sz="3200" b="1" smtClean="0">
                <a:solidFill>
                  <a:srgbClr val="FF0000"/>
                </a:solidFill>
              </a:rPr>
              <a:t>انتقال</a:t>
            </a:r>
            <a:r>
              <a:rPr lang="en-US" sz="3200" b="1" smtClean="0">
                <a:solidFill>
                  <a:srgbClr val="FF0000"/>
                </a:solidFill>
              </a:rPr>
              <a:t>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971800"/>
            <a:ext cx="1981200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647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04800"/>
            <a:ext cx="8382000" cy="6400800"/>
          </a:xfrm>
        </p:spPr>
        <p:txBody>
          <a:bodyPr>
            <a:normAutofit fontScale="92500" lnSpcReduction="20000"/>
          </a:bodyPr>
          <a:lstStyle/>
          <a:p>
            <a:pPr algn="justLow" rtl="1"/>
            <a:r>
              <a:rPr lang="fa-IR" sz="3000" b="1" dirty="0">
                <a:solidFill>
                  <a:srgbClr val="FF0000"/>
                </a:solidFill>
                <a:cs typeface="2  Titr" panose="00000700000000000000" pitchFamily="2" charset="-78"/>
              </a:rPr>
              <a:t>دوره کمون </a:t>
            </a:r>
            <a:r>
              <a:rPr lang="fa-IR" sz="3000" b="1" dirty="0" smtClean="0">
                <a:solidFill>
                  <a:srgbClr val="FF0000"/>
                </a:solidFill>
                <a:cs typeface="2  Titr" panose="00000700000000000000" pitchFamily="2" charset="-78"/>
              </a:rPr>
              <a:t>بیماری</a:t>
            </a:r>
            <a:endParaRPr lang="en-US" sz="3000" b="1" dirty="0" smtClean="0">
              <a:solidFill>
                <a:srgbClr val="FF0000"/>
              </a:solidFill>
              <a:cs typeface="2  Titr" panose="00000700000000000000" pitchFamily="2" charset="-78"/>
            </a:endParaRPr>
          </a:p>
          <a:p>
            <a:pPr lvl="2" algn="justLow" rtl="1"/>
            <a:r>
              <a:rPr lang="fa-IR" sz="3000" dirty="0"/>
              <a:t>وقتی فردی به ویروس مبتلا می‌شود، ممکن است مدتی طول بکشد تا در آزمایش ظاهر شود یا علائم و نشانه‌ها ظاهر شوند. کارشناسان این دوره را دوره نهفتگی می نامند.</a:t>
            </a:r>
            <a:endParaRPr lang="en-US" sz="3000" dirty="0" smtClean="0"/>
          </a:p>
          <a:p>
            <a:pPr lvl="2" algn="justLow" rtl="1"/>
            <a:r>
              <a:rPr lang="fa-IR" sz="3000" dirty="0" smtClean="0"/>
              <a:t>دوره کمون بیماری 150 - 15 روز است.</a:t>
            </a:r>
            <a:r>
              <a:rPr lang="fa-IR" sz="3000" b="1" dirty="0" smtClean="0"/>
              <a:t> </a:t>
            </a:r>
            <a:endParaRPr lang="en-US" sz="3000" b="1" dirty="0" smtClean="0"/>
          </a:p>
          <a:p>
            <a:pPr algn="justLow" rtl="1"/>
            <a:endParaRPr lang="en-US" sz="3000" b="1" dirty="0" smtClean="0"/>
          </a:p>
          <a:p>
            <a:pPr algn="justLow" rtl="1"/>
            <a:r>
              <a:rPr lang="fa-IR" sz="3000" b="1" dirty="0" smtClean="0">
                <a:solidFill>
                  <a:srgbClr val="FF0000"/>
                </a:solidFill>
                <a:cs typeface="2  Titr" panose="00000700000000000000" pitchFamily="2" charset="-78"/>
              </a:rPr>
              <a:t>غربالگری هپاتیت</a:t>
            </a:r>
            <a:r>
              <a:rPr lang="en-US" sz="3000" b="1" dirty="0" smtClean="0">
                <a:solidFill>
                  <a:srgbClr val="FF0000"/>
                </a:solidFill>
                <a:cs typeface="2  Titr" panose="00000700000000000000" pitchFamily="2" charset="-78"/>
              </a:rPr>
              <a:t>:</a:t>
            </a:r>
            <a:endParaRPr lang="fa-IR" sz="3000" b="1" dirty="0" smtClean="0">
              <a:solidFill>
                <a:srgbClr val="FF0000"/>
              </a:solidFill>
              <a:cs typeface="2  Titr" panose="00000700000000000000" pitchFamily="2" charset="-78"/>
            </a:endParaRPr>
          </a:p>
          <a:p>
            <a:pPr algn="justLow" rtl="1"/>
            <a:r>
              <a:rPr lang="fa-IR" sz="2800" dirty="0" smtClean="0"/>
              <a:t>افراد با سابقه دریافت خون و فرآوردههای خونی قبل از سال 1374 شمسی و 1995میلادی( یعنی قبل از غربالگری خونها از نظر هپاتیت </a:t>
            </a:r>
            <a:r>
              <a:rPr lang="en-US" sz="2800" dirty="0" smtClean="0"/>
              <a:t>C </a:t>
            </a:r>
            <a:r>
              <a:rPr lang="fa-IR" sz="2800" dirty="0" smtClean="0"/>
              <a:t>در ایران)</a:t>
            </a:r>
          </a:p>
          <a:p>
            <a:pPr algn="justLow" rtl="1"/>
            <a:r>
              <a:rPr lang="fa-IR" sz="2800" dirty="0" smtClean="0"/>
              <a:t>افراد </a:t>
            </a:r>
            <a:r>
              <a:rPr lang="fa-IR" sz="2800" dirty="0"/>
              <a:t>با سابقه مصدومیت و مجروحیت </a:t>
            </a:r>
            <a:r>
              <a:rPr lang="fa-IR" sz="2800" dirty="0" smtClean="0"/>
              <a:t>جنگی</a:t>
            </a:r>
          </a:p>
          <a:p>
            <a:pPr algn="justLow" rtl="1"/>
            <a:r>
              <a:rPr lang="fa-IR" sz="2800" dirty="0" smtClean="0"/>
              <a:t> </a:t>
            </a:r>
            <a:r>
              <a:rPr lang="fa-IR" sz="2800" dirty="0"/>
              <a:t>افرادی که مواد مخدر تزریق میکنند یا سابقه تزریق مواد مخدر و مواد غیر </a:t>
            </a:r>
            <a:r>
              <a:rPr lang="fa-IR" sz="2800" dirty="0" smtClean="0"/>
              <a:t>قانونی دارند</a:t>
            </a:r>
            <a:endParaRPr lang="en-US" sz="2800" dirty="0" smtClean="0"/>
          </a:p>
          <a:p>
            <a:pPr algn="justLow" rtl="1"/>
            <a:r>
              <a:rPr lang="fa-IR" sz="2800" dirty="0" smtClean="0"/>
              <a:t> </a:t>
            </a:r>
            <a:r>
              <a:rPr lang="fa-IR" sz="2800" dirty="0"/>
              <a:t>افراد زندانی یا افراد با سابقه </a:t>
            </a:r>
            <a:r>
              <a:rPr lang="fa-IR" sz="2800" dirty="0" smtClean="0"/>
              <a:t>زندان</a:t>
            </a:r>
            <a:endParaRPr lang="en-US" sz="2800" dirty="0" smtClean="0"/>
          </a:p>
          <a:p>
            <a:pPr algn="justLow" rtl="1"/>
            <a:r>
              <a:rPr lang="fa-IR" sz="2800" dirty="0" smtClean="0"/>
              <a:t> </a:t>
            </a:r>
            <a:r>
              <a:rPr lang="fa-IR" sz="2800" dirty="0"/>
              <a:t>افراد مبتلا به هموفیلی و </a:t>
            </a:r>
            <a:r>
              <a:rPr lang="fa-IR" sz="2800" dirty="0" smtClean="0"/>
              <a:t>تالاسمی</a:t>
            </a:r>
            <a:endParaRPr lang="en-US" sz="2800" dirty="0" smtClean="0"/>
          </a:p>
          <a:p>
            <a:pPr algn="justLow" rtl="1"/>
            <a:r>
              <a:rPr lang="fa-IR" sz="2800" dirty="0" smtClean="0"/>
              <a:t> </a:t>
            </a:r>
            <a:r>
              <a:rPr lang="fa-IR" sz="2800" dirty="0"/>
              <a:t>افراد تحت همودیالیز یا افراد با سابقه قبلی </a:t>
            </a:r>
            <a:r>
              <a:rPr lang="fa-IR" sz="2800" dirty="0" smtClean="0"/>
              <a:t>دیالیز</a:t>
            </a:r>
            <a:endParaRPr lang="en-US" sz="2800" dirty="0" smtClean="0">
              <a:cs typeface="2  Titr" panose="00000700000000000000" pitchFamily="2" charset="-78"/>
            </a:endParaRPr>
          </a:p>
          <a:p>
            <a:pPr algn="justLow" rtl="1"/>
            <a:endParaRPr lang="fa-IR" sz="28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047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153400" cy="5473891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 بیماران با سابقه پیوند </a:t>
            </a:r>
            <a:r>
              <a:rPr lang="fa-IR" dirty="0" smtClean="0"/>
              <a:t>عضو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 دارای رفتار جنسی پرخطر </a:t>
            </a:r>
            <a:r>
              <a:rPr lang="en-US" dirty="0" smtClean="0"/>
              <a:t>)</a:t>
            </a:r>
            <a:r>
              <a:rPr lang="fa-IR" dirty="0" smtClean="0"/>
              <a:t>شامل </a:t>
            </a:r>
            <a:r>
              <a:rPr lang="fa-IR" dirty="0"/>
              <a:t>افراد تن فروش، افراد با شرکای جنسی </a:t>
            </a:r>
            <a:r>
              <a:rPr lang="fa-IR" dirty="0" smtClean="0"/>
              <a:t>متعدد</a:t>
            </a:r>
            <a:r>
              <a:rPr lang="en-US" dirty="0" smtClean="0"/>
              <a:t>(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 با سابقه خالکوبی یا </a:t>
            </a:r>
            <a:r>
              <a:rPr lang="fa-IR" dirty="0" smtClean="0"/>
              <a:t>حجامت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فرزندان متولد شده از مادران مبتلا به هپاتیت </a:t>
            </a:r>
            <a:r>
              <a:rPr lang="en-US" dirty="0"/>
              <a:t>C </a:t>
            </a:r>
            <a:endParaRPr lang="en-US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افرادی که با </a:t>
            </a:r>
            <a:r>
              <a:rPr lang="en-US" dirty="0"/>
              <a:t>HIV </a:t>
            </a:r>
            <a:r>
              <a:rPr lang="fa-IR" dirty="0" smtClean="0"/>
              <a:t>زندگی میکنند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مردان دارای رابطه جنسی با سایر مردان</a:t>
            </a:r>
          </a:p>
          <a:p>
            <a:pPr algn="r" rtl="1"/>
            <a:r>
              <a:rPr lang="fa-IR" dirty="0"/>
              <a:t> کارکنان شاغل در مراکز بهداشتی درمانی با سابقه تماسهای اتفاقی شغلی با سوزن آلوده </a:t>
            </a:r>
          </a:p>
          <a:p>
            <a:pPr algn="r" rtl="1"/>
            <a:r>
              <a:rPr lang="fa-IR" dirty="0"/>
              <a:t>اهداکنندگان خون یا عضو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16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305800" cy="4983163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sz="2400" dirty="0"/>
              <a:t>تشخیص قطعی هپاتیت </a:t>
            </a:r>
            <a:r>
              <a:rPr lang="en-US" sz="2400" dirty="0"/>
              <a:t>C </a:t>
            </a:r>
            <a:r>
              <a:rPr lang="fa-IR" sz="2400" dirty="0"/>
              <a:t>با انجام آزمایش کیفی </a:t>
            </a:r>
            <a:r>
              <a:rPr lang="en-US" sz="2400" dirty="0" smtClean="0"/>
              <a:t>PCR </a:t>
            </a:r>
            <a:r>
              <a:rPr lang="fa-IR" sz="2400" dirty="0" smtClean="0"/>
              <a:t>(</a:t>
            </a:r>
            <a:r>
              <a:rPr lang="en-US" sz="2400" dirty="0" smtClean="0"/>
              <a:t>HCV-RNA </a:t>
            </a:r>
            <a:r>
              <a:rPr lang="fa-IR" sz="2400" dirty="0" smtClean="0"/>
              <a:t>)به </a:t>
            </a:r>
            <a:r>
              <a:rPr lang="fa-IR" sz="2400" dirty="0"/>
              <a:t>اثبات </a:t>
            </a:r>
            <a:r>
              <a:rPr lang="fa-IR" sz="2400" dirty="0" smtClean="0"/>
              <a:t>میرسد.</a:t>
            </a:r>
            <a:r>
              <a:rPr lang="fa-IR" sz="2400" dirty="0"/>
              <a:t> </a:t>
            </a:r>
            <a:endParaRPr lang="en-US" sz="2400" dirty="0" smtClean="0"/>
          </a:p>
          <a:p>
            <a:pPr algn="r" rtl="1"/>
            <a:r>
              <a:rPr lang="fa-IR" sz="2400" dirty="0" smtClean="0"/>
              <a:t>برای </a:t>
            </a:r>
            <a:r>
              <a:rPr lang="fa-IR" sz="2400" dirty="0"/>
              <a:t>غربالگری در گروههای پرخطر، ابتدا از آزمایش </a:t>
            </a:r>
            <a:r>
              <a:rPr lang="fa-IR" sz="2400" dirty="0" smtClean="0"/>
              <a:t>آنتی</a:t>
            </a:r>
            <a:r>
              <a:rPr lang="en-US" sz="2400" dirty="0" smtClean="0"/>
              <a:t> </a:t>
            </a:r>
            <a:r>
              <a:rPr lang="fa-IR" sz="2400" dirty="0" smtClean="0"/>
              <a:t>بادی </a:t>
            </a:r>
            <a:r>
              <a:rPr lang="fa-IR" sz="2400" dirty="0"/>
              <a:t>ضد ویروس هپاتیت </a:t>
            </a:r>
            <a:r>
              <a:rPr lang="en-US" sz="2400" dirty="0" smtClean="0"/>
              <a:t>( </a:t>
            </a:r>
            <a:r>
              <a:rPr lang="en-US" sz="2400" dirty="0"/>
              <a:t>Anti HCV -</a:t>
            </a:r>
            <a:r>
              <a:rPr lang="en-US" sz="2400" dirty="0" smtClean="0"/>
              <a:t>Ab) </a:t>
            </a:r>
            <a:r>
              <a:rPr lang="fa-IR" sz="2400" dirty="0"/>
              <a:t>استفاده میشود</a:t>
            </a:r>
            <a:r>
              <a:rPr lang="fa-IR" sz="2400" dirty="0" smtClean="0"/>
              <a:t>.</a:t>
            </a:r>
            <a:endParaRPr lang="en-US" sz="2400" dirty="0" smtClean="0"/>
          </a:p>
          <a:p>
            <a:pPr algn="r" rtl="1"/>
            <a:r>
              <a:rPr lang="fa-IR" sz="2400" dirty="0"/>
              <a:t>در سه گروه زیر </a:t>
            </a:r>
            <a:r>
              <a:rPr lang="en-US" sz="2400" dirty="0" smtClean="0"/>
              <a:t> </a:t>
            </a:r>
            <a:r>
              <a:rPr lang="fa-IR" sz="2400" dirty="0" smtClean="0"/>
              <a:t>ممکن است مثبت شود:</a:t>
            </a:r>
            <a:endParaRPr lang="en-US" sz="2400" dirty="0" smtClean="0"/>
          </a:p>
          <a:p>
            <a:pPr algn="r" rtl="1"/>
            <a:r>
              <a:rPr lang="fa-IR" sz="2400" dirty="0"/>
              <a:t>) افراد مبتلا به عفونت فعال حاد یا </a:t>
            </a:r>
            <a:r>
              <a:rPr lang="fa-IR" sz="2400" dirty="0" smtClean="0"/>
              <a:t>مزمن</a:t>
            </a:r>
            <a:endParaRPr lang="en-US" sz="2400" dirty="0" smtClean="0"/>
          </a:p>
          <a:p>
            <a:pPr algn="r" rtl="1"/>
            <a:r>
              <a:rPr lang="fa-IR" sz="2400" dirty="0" smtClean="0"/>
              <a:t>2 </a:t>
            </a:r>
            <a:r>
              <a:rPr lang="fa-IR" sz="2400" dirty="0"/>
              <a:t>) افراد با سابقه قبلی ابتلا که اکنون بیمار </a:t>
            </a:r>
            <a:r>
              <a:rPr lang="fa-IR" sz="2400" dirty="0" smtClean="0"/>
              <a:t>نیستند</a:t>
            </a:r>
          </a:p>
          <a:p>
            <a:pPr algn="r" rtl="1"/>
            <a:r>
              <a:rPr lang="fa-IR" sz="2400" dirty="0" smtClean="0"/>
              <a:t>3 ) </a:t>
            </a:r>
            <a:r>
              <a:rPr lang="fa-IR" sz="2400" dirty="0"/>
              <a:t>افراد دارای نتیجه آزمایش کاذب </a:t>
            </a:r>
            <a:r>
              <a:rPr lang="fa-IR" sz="2400" dirty="0" smtClean="0"/>
              <a:t>مثبت</a:t>
            </a:r>
          </a:p>
          <a:p>
            <a:pPr algn="r" rtl="1"/>
            <a:r>
              <a:rPr lang="fa-IR" sz="2400" dirty="0">
                <a:solidFill>
                  <a:srgbClr val="FF0000"/>
                </a:solidFill>
              </a:rPr>
              <a:t>یادآوری میشود که تشخیص قطعی عفونت هپاتیت </a:t>
            </a:r>
            <a:r>
              <a:rPr lang="en-US" sz="2400" dirty="0">
                <a:solidFill>
                  <a:srgbClr val="FF0000"/>
                </a:solidFill>
              </a:rPr>
              <a:t>C </a:t>
            </a:r>
            <a:r>
              <a:rPr lang="fa-IR" sz="2400" dirty="0">
                <a:solidFill>
                  <a:srgbClr val="FF0000"/>
                </a:solidFill>
              </a:rPr>
              <a:t>بر مبنای گزارش </a:t>
            </a:r>
            <a:r>
              <a:rPr lang="fa-IR" sz="2400" dirty="0" smtClean="0">
                <a:solidFill>
                  <a:srgbClr val="FF0000"/>
                </a:solidFill>
              </a:rPr>
              <a:t>آنتی بادی </a:t>
            </a:r>
            <a:r>
              <a:rPr lang="fa-IR" sz="2400" dirty="0">
                <a:solidFill>
                  <a:srgbClr val="FF0000"/>
                </a:solidFill>
              </a:rPr>
              <a:t>ضد</a:t>
            </a:r>
          </a:p>
          <a:p>
            <a:pPr algn="r" rtl="1"/>
            <a:r>
              <a:rPr lang="fa-IR" sz="2400" dirty="0">
                <a:solidFill>
                  <a:srgbClr val="FF0000"/>
                </a:solidFill>
              </a:rPr>
              <a:t>ویروس هپاتیت </a:t>
            </a:r>
            <a:r>
              <a:rPr lang="en-US" sz="2400" dirty="0">
                <a:solidFill>
                  <a:srgbClr val="FF0000"/>
                </a:solidFill>
              </a:rPr>
              <a:t>C ( Anti HCV -Ab </a:t>
            </a:r>
            <a:r>
              <a:rPr lang="en-US" sz="2400" dirty="0" smtClean="0">
                <a:solidFill>
                  <a:srgbClr val="FF0000"/>
                </a:solidFill>
              </a:rPr>
              <a:t>) </a:t>
            </a:r>
            <a:r>
              <a:rPr lang="fa-IR" sz="2400" dirty="0">
                <a:solidFill>
                  <a:srgbClr val="FF0000"/>
                </a:solidFill>
              </a:rPr>
              <a:t>و نیز 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fa-IR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PCR </a:t>
            </a:r>
            <a:r>
              <a:rPr lang="en-US" sz="2400" dirty="0" smtClean="0">
                <a:solidFill>
                  <a:srgbClr val="FF0000"/>
                </a:solidFill>
              </a:rPr>
              <a:t>( </a:t>
            </a:r>
            <a:r>
              <a:rPr lang="en-US" sz="2400" dirty="0">
                <a:solidFill>
                  <a:srgbClr val="FF0000"/>
                </a:solidFill>
              </a:rPr>
              <a:t>HCV-RNA </a:t>
            </a:r>
            <a:r>
              <a:rPr lang="fa-IR" sz="2400" dirty="0">
                <a:solidFill>
                  <a:srgbClr val="FF0000"/>
                </a:solidFill>
              </a:rPr>
              <a:t>است. </a:t>
            </a:r>
            <a:r>
              <a:rPr lang="fa-IR" sz="2400" dirty="0" smtClean="0">
                <a:solidFill>
                  <a:srgbClr val="FF0000"/>
                </a:solidFill>
              </a:rPr>
              <a:t>آنتی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fa-IR" sz="2400" dirty="0" smtClean="0">
                <a:solidFill>
                  <a:srgbClr val="FF0000"/>
                </a:solidFill>
              </a:rPr>
              <a:t>بادی ضد</a:t>
            </a:r>
            <a:r>
              <a:rPr lang="en-US" sz="2400" dirty="0" smtClean="0">
                <a:solidFill>
                  <a:srgbClr val="FF0000"/>
                </a:solidFill>
              </a:rPr>
              <a:t> HCV </a:t>
            </a:r>
            <a:r>
              <a:rPr lang="fa-IR" sz="2400" dirty="0" smtClean="0">
                <a:solidFill>
                  <a:srgbClr val="FF0000"/>
                </a:solidFill>
              </a:rPr>
              <a:t>معمولاٌ 6 - 2 ماه پس از مواجهه با ویروس و در طی فاز حاد عفونت در خون ظاهرشده و در تمام طول زندگی مثبت خواهد </a:t>
            </a:r>
            <a:r>
              <a:rPr lang="fa-IR" sz="2400" dirty="0">
                <a:solidFill>
                  <a:srgbClr val="FF0000"/>
                </a:solidFill>
              </a:rPr>
              <a:t>ماند. </a:t>
            </a:r>
            <a:r>
              <a:rPr lang="en-US" sz="2400" dirty="0" smtClean="0">
                <a:solidFill>
                  <a:srgbClr val="FF0000"/>
                </a:solidFill>
              </a:rPr>
              <a:t>HCV-RNA </a:t>
            </a:r>
            <a:r>
              <a:rPr lang="fa-IR" sz="2400" dirty="0">
                <a:solidFill>
                  <a:srgbClr val="FF0000"/>
                </a:solidFill>
              </a:rPr>
              <a:t>مثبت در خون، نشانه </a:t>
            </a:r>
            <a:r>
              <a:rPr lang="fa-IR" sz="2400" dirty="0" smtClean="0">
                <a:solidFill>
                  <a:srgbClr val="FF0000"/>
                </a:solidFill>
              </a:rPr>
              <a:t>عفونت فعال </a:t>
            </a:r>
            <a:r>
              <a:rPr lang="fa-IR" sz="2400" dirty="0">
                <a:solidFill>
                  <a:srgbClr val="FF0000"/>
                </a:solidFill>
              </a:rPr>
              <a:t>است و معمولاٌ 3 - 1 هفته پس از مواجهه فرد با ویروس در خون ظاهر </a:t>
            </a:r>
            <a:r>
              <a:rPr lang="fa-IR" sz="2400" dirty="0" smtClean="0">
                <a:solidFill>
                  <a:srgbClr val="FF0000"/>
                </a:solidFill>
              </a:rPr>
              <a:t>میشود.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868362"/>
          </a:xfrm>
        </p:spPr>
        <p:txBody>
          <a:bodyPr>
            <a:normAutofit/>
          </a:bodyPr>
          <a:lstStyle/>
          <a:p>
            <a:pPr algn="r" rtl="1"/>
            <a:r>
              <a:rPr lang="fa-IR" sz="2800" b="1" dirty="0">
                <a:solidFill>
                  <a:srgbClr val="FF0000"/>
                </a:solidFill>
              </a:rPr>
              <a:t>تشخیص هپاتیت </a:t>
            </a:r>
            <a:r>
              <a:rPr lang="en-US" sz="2800" b="1" dirty="0">
                <a:solidFill>
                  <a:srgbClr val="FF0000"/>
                </a:solidFill>
              </a:rPr>
              <a:t>C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4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153400" cy="5516563"/>
          </a:xfrm>
        </p:spPr>
        <p:txBody>
          <a:bodyPr/>
          <a:lstStyle/>
          <a:p>
            <a:pPr algn="r" rtl="1"/>
            <a:r>
              <a:rPr lang="fa-IR" b="1" dirty="0"/>
              <a:t>علائم </a:t>
            </a:r>
            <a:r>
              <a:rPr lang="fa-IR" b="1" dirty="0" smtClean="0"/>
              <a:t>بیماری</a:t>
            </a:r>
          </a:p>
          <a:p>
            <a:pPr algn="r" rtl="1"/>
            <a:r>
              <a:rPr lang="fa-IR" dirty="0"/>
              <a:t>. </a:t>
            </a:r>
            <a:r>
              <a:rPr lang="fa-IR" sz="2400" b="1" dirty="0">
                <a:solidFill>
                  <a:srgbClr val="FF0000"/>
                </a:solidFill>
              </a:rPr>
              <a:t>عفونت </a:t>
            </a:r>
            <a:r>
              <a:rPr lang="fa-IR" sz="2400" b="1" dirty="0" smtClean="0">
                <a:solidFill>
                  <a:srgbClr val="FF0000"/>
                </a:solidFill>
              </a:rPr>
              <a:t>حاد </a:t>
            </a:r>
            <a:r>
              <a:rPr lang="fa-IR" sz="2400" b="1" dirty="0" smtClean="0"/>
              <a:t>:هنگامی </a:t>
            </a:r>
            <a:r>
              <a:rPr lang="fa-IR" sz="2400" b="1" dirty="0"/>
              <a:t>اطلاق میشود که ابتلای فرد در طی 6 ماه پس </a:t>
            </a:r>
            <a:r>
              <a:rPr lang="fa-IR" sz="2400" b="1" dirty="0" smtClean="0"/>
              <a:t>ازمواجهه </a:t>
            </a:r>
            <a:r>
              <a:rPr lang="fa-IR" sz="2400" b="1" dirty="0"/>
              <a:t>با ویروس، تشخیص داده شود</a:t>
            </a:r>
            <a:r>
              <a:rPr lang="fa-IR" sz="2400" b="1" dirty="0" smtClean="0"/>
              <a:t>.</a:t>
            </a:r>
          </a:p>
          <a:p>
            <a:pPr algn="r" rtl="1"/>
            <a:r>
              <a:rPr lang="fa-IR" sz="2400" dirty="0"/>
              <a:t>علائم شبه آنفولانزا از جمله درد عضلانی و تب بالای 38 درجه </a:t>
            </a:r>
            <a:r>
              <a:rPr lang="fa-IR" sz="2400" dirty="0" smtClean="0"/>
              <a:t>سانتیگراد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</a:t>
            </a:r>
            <a:r>
              <a:rPr lang="fa-IR" sz="2400" dirty="0"/>
              <a:t>احساس </a:t>
            </a:r>
            <a:r>
              <a:rPr lang="fa-IR" sz="2400" dirty="0" smtClean="0"/>
              <a:t>خستگی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</a:t>
            </a:r>
            <a:r>
              <a:rPr lang="fa-IR" sz="2400" dirty="0"/>
              <a:t>بی </a:t>
            </a:r>
            <a:r>
              <a:rPr lang="fa-IR" sz="2400" dirty="0" smtClean="0"/>
              <a:t>اشتهایی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</a:t>
            </a:r>
            <a:r>
              <a:rPr lang="fa-IR" sz="2400" dirty="0"/>
              <a:t>درد </a:t>
            </a:r>
            <a:r>
              <a:rPr lang="fa-IR" sz="2400" dirty="0" smtClean="0"/>
              <a:t>شکم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</a:t>
            </a:r>
            <a:r>
              <a:rPr lang="fa-IR" sz="2400" dirty="0"/>
              <a:t>احساس کسالت و </a:t>
            </a:r>
            <a:r>
              <a:rPr lang="fa-IR" sz="2400" dirty="0" smtClean="0"/>
              <a:t>ناخوشی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تهوع</a:t>
            </a:r>
            <a:endParaRPr lang="en-US" sz="2400" dirty="0" smtClean="0"/>
          </a:p>
          <a:p>
            <a:pPr algn="r" rtl="1"/>
            <a:r>
              <a:rPr lang="fa-IR" sz="2400" dirty="0" smtClean="0"/>
              <a:t> </a:t>
            </a:r>
            <a:r>
              <a:rPr lang="fa-IR" sz="2400" dirty="0"/>
              <a:t>زردی در چشم و </a:t>
            </a:r>
            <a:r>
              <a:rPr lang="fa-IR" sz="2400" dirty="0" smtClean="0"/>
              <a:t>پوست</a:t>
            </a:r>
            <a:endParaRPr lang="en-US" sz="2400" dirty="0" smtClean="0"/>
          </a:p>
          <a:p>
            <a:pPr algn="r" rtl="1"/>
            <a:r>
              <a:rPr lang="fa-IR" sz="2400" dirty="0" smtClean="0"/>
              <a:t>حدود </a:t>
            </a:r>
            <a:r>
              <a:rPr lang="fa-IR" sz="2400" dirty="0"/>
              <a:t>15 تا 45 درصد افراد مبتلا به عفونت، در طی مدت 6 ماه </a:t>
            </a:r>
            <a:r>
              <a:rPr lang="fa-IR" sz="2400" dirty="0" smtClean="0"/>
              <a:t>خودبه</a:t>
            </a:r>
            <a:r>
              <a:rPr lang="en-US" sz="2400" dirty="0" smtClean="0"/>
              <a:t> </a:t>
            </a:r>
            <a:r>
              <a:rPr lang="fa-IR" sz="2400" dirty="0" smtClean="0"/>
              <a:t>خود </a:t>
            </a:r>
            <a:r>
              <a:rPr lang="fa-IR" sz="2400" dirty="0"/>
              <a:t>و بدون </a:t>
            </a:r>
            <a:r>
              <a:rPr lang="fa-IR" sz="2400" dirty="0" smtClean="0"/>
              <a:t>درمان بهبود </a:t>
            </a:r>
            <a:r>
              <a:rPr lang="fa-IR" sz="2400" dirty="0"/>
              <a:t>مییابند.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68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457200"/>
            <a:ext cx="8610600" cy="6019800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. </a:t>
            </a:r>
            <a:r>
              <a:rPr lang="fa-IR" dirty="0">
                <a:solidFill>
                  <a:srgbClr val="FF0000"/>
                </a:solidFill>
              </a:rPr>
              <a:t>عفونت </a:t>
            </a:r>
            <a:r>
              <a:rPr lang="fa-IR" sz="2800" dirty="0">
                <a:solidFill>
                  <a:srgbClr val="FF0000"/>
                </a:solidFill>
              </a:rPr>
              <a:t>مزمن:</a:t>
            </a:r>
            <a:r>
              <a:rPr lang="fa-IR" sz="2400" dirty="0"/>
              <a:t>در</a:t>
            </a:r>
            <a:r>
              <a:rPr lang="fa-IR" sz="2400" dirty="0">
                <a:solidFill>
                  <a:srgbClr val="FF0000"/>
                </a:solidFill>
              </a:rPr>
              <a:t> </a:t>
            </a:r>
            <a:r>
              <a:rPr lang="fa-IR" sz="2400" dirty="0"/>
              <a:t>افرادی که به طور خود به خود بهبود </a:t>
            </a:r>
            <a:r>
              <a:rPr lang="fa-IR" sz="2400" dirty="0" smtClean="0"/>
              <a:t>نمی</a:t>
            </a:r>
            <a:r>
              <a:rPr lang="en-US" sz="2400" dirty="0" smtClean="0"/>
              <a:t> </a:t>
            </a:r>
            <a:r>
              <a:rPr lang="fa-IR" sz="2400" dirty="0" smtClean="0"/>
              <a:t>یابند</a:t>
            </a:r>
            <a:r>
              <a:rPr lang="fa-IR" sz="2400" dirty="0"/>
              <a:t>، بیماری به فرم </a:t>
            </a:r>
            <a:r>
              <a:rPr lang="fa-IR" sz="2400" dirty="0" smtClean="0"/>
              <a:t>مزمن تبدیل </a:t>
            </a:r>
            <a:r>
              <a:rPr lang="fa-IR" sz="2400" dirty="0"/>
              <a:t>میشود. معمولاٌ هپاتیت مزمن همانند هپاتیت حاد بدون علامت </a:t>
            </a:r>
            <a:r>
              <a:rPr lang="fa-IR" sz="2400" dirty="0" smtClean="0"/>
              <a:t>است.</a:t>
            </a:r>
          </a:p>
          <a:p>
            <a:pPr algn="r" rtl="1"/>
            <a:r>
              <a:rPr lang="fa-IR" sz="2800" dirty="0">
                <a:solidFill>
                  <a:schemeClr val="accent2"/>
                </a:solidFill>
              </a:rPr>
              <a:t>بقای ویروس هپاتیت </a:t>
            </a:r>
            <a:r>
              <a:rPr lang="en-US" sz="2800" dirty="0">
                <a:solidFill>
                  <a:schemeClr val="accent2"/>
                </a:solidFill>
              </a:rPr>
              <a:t>C </a:t>
            </a:r>
            <a:r>
              <a:rPr lang="fa-IR" sz="2800" dirty="0">
                <a:solidFill>
                  <a:schemeClr val="accent2"/>
                </a:solidFill>
              </a:rPr>
              <a:t>در محیط; </a:t>
            </a:r>
            <a:r>
              <a:rPr lang="fa-IR" sz="2400" dirty="0"/>
              <a:t>ویروس هپاتیت </a:t>
            </a:r>
            <a:r>
              <a:rPr lang="en-US" sz="2400" dirty="0"/>
              <a:t>C </a:t>
            </a:r>
            <a:r>
              <a:rPr lang="fa-IR" sz="2400" dirty="0"/>
              <a:t>در مقایسه با ویروس هپاتیت </a:t>
            </a:r>
            <a:r>
              <a:rPr lang="en-US" sz="2400" dirty="0"/>
              <a:t>B </a:t>
            </a:r>
            <a:r>
              <a:rPr lang="fa-IR" sz="2400" dirty="0"/>
              <a:t>شکننده تر است و در دمای اتاق به سرعت تجزیه میشود. از این رو، به نظر میرسد که انتقال محیطی اهمیت چندانی نداشته باشد</a:t>
            </a:r>
            <a:r>
              <a:rPr lang="fa-IR" sz="2400" dirty="0" smtClean="0"/>
              <a:t>.</a:t>
            </a:r>
          </a:p>
          <a:p>
            <a:pPr algn="r" rtl="1"/>
            <a:endParaRPr lang="fa-IR" sz="2400" dirty="0"/>
          </a:p>
          <a:p>
            <a:pPr algn="r" rtl="1"/>
            <a:r>
              <a:rPr lang="fa-IR" sz="2800" dirty="0">
                <a:solidFill>
                  <a:schemeClr val="accent2"/>
                </a:solidFill>
              </a:rPr>
              <a:t>پیشگیری از ابتلای به هپاتیت:</a:t>
            </a:r>
            <a:r>
              <a:rPr lang="fa-IR" sz="2400" dirty="0"/>
              <a:t>از</a:t>
            </a:r>
            <a:r>
              <a:rPr lang="fa-IR" sz="2400" dirty="0">
                <a:solidFill>
                  <a:schemeClr val="accent2"/>
                </a:solidFill>
              </a:rPr>
              <a:t> </a:t>
            </a:r>
            <a:r>
              <a:rPr lang="fa-IR" sz="2400" dirty="0"/>
              <a:t>آنجایی که در حال حاضر برای پیشگیری از ابتلای به هپاتیت </a:t>
            </a:r>
            <a:r>
              <a:rPr lang="en-US" sz="2400" dirty="0"/>
              <a:t>C </a:t>
            </a:r>
            <a:r>
              <a:rPr lang="fa-IR" sz="2400" dirty="0"/>
              <a:t>واکسنی وجود نداردپیشگیری از ابتلای به این بیماری صرفاٌ مبتنی بر:1-کاهش خطر مواجهه با این ویروس در مراکزارائه خدمات بهداشتی درمانی-2-کاهش مواجهه در جمعیتهای در معرض خطر بالا 3- کاهش بروز بیماری با تامین خون سالم و روشهای پزشکی ایمن  4-افزایش آگاهی مردم و آموزش همگانی درباره خطرات مواجهه با ویروس در فرآیند تاتوی غیرایمن یا ارتباط جنسی محافظت نشده و غیر ایمن......</a:t>
            </a:r>
          </a:p>
          <a:p>
            <a:pPr algn="r" rtl="1"/>
            <a:endParaRPr lang="fa-IR" sz="2800" dirty="0" smtClean="0"/>
          </a:p>
          <a:p>
            <a:pPr algn="r" rtl="1"/>
            <a:endParaRPr lang="fa-IR" sz="2800" dirty="0" smtClean="0"/>
          </a:p>
          <a:p>
            <a:pPr algn="r" rtl="1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16758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172200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 smtClean="0">
                <a:solidFill>
                  <a:srgbClr val="FF0000"/>
                </a:solidFill>
              </a:rPr>
              <a:t>واکسیناسیون </a:t>
            </a:r>
            <a:r>
              <a:rPr lang="en-US" sz="2000" dirty="0">
                <a:solidFill>
                  <a:srgbClr val="FF0000"/>
                </a:solidFill>
              </a:rPr>
              <a:t>C </a:t>
            </a:r>
            <a:r>
              <a:rPr lang="fa-IR" sz="2000" dirty="0">
                <a:solidFill>
                  <a:srgbClr val="FF0000"/>
                </a:solidFill>
              </a:rPr>
              <a:t>:</a:t>
            </a:r>
            <a:r>
              <a:rPr lang="fa-IR" sz="2000" dirty="0"/>
              <a:t>در صورتی که مبتلایان به هپاتیت </a:t>
            </a:r>
            <a:r>
              <a:rPr lang="en-US" sz="2000" dirty="0"/>
              <a:t>C </a:t>
            </a:r>
            <a:r>
              <a:rPr lang="fa-IR" sz="2000" dirty="0"/>
              <a:t>سابقه واکسیناسیون هپاتیت </a:t>
            </a:r>
            <a:r>
              <a:rPr lang="en-US" sz="2000" dirty="0"/>
              <a:t>B </a:t>
            </a:r>
            <a:r>
              <a:rPr lang="fa-IR" sz="2000" dirty="0"/>
              <a:t>نداشته باشند، </a:t>
            </a:r>
            <a:r>
              <a:rPr lang="fa-IR" sz="2000" dirty="0" smtClean="0"/>
              <a:t>توصیه میشود </a:t>
            </a:r>
            <a:r>
              <a:rPr lang="fa-IR" sz="2000" dirty="0"/>
              <a:t>که سه نوبت واکسن هپاتیت </a:t>
            </a:r>
            <a:r>
              <a:rPr lang="en-US" sz="2000" dirty="0"/>
              <a:t>B </a:t>
            </a:r>
            <a:r>
              <a:rPr lang="fa-IR" sz="2000" dirty="0"/>
              <a:t>دریافت کنند</a:t>
            </a:r>
            <a:r>
              <a:rPr lang="fa-IR" sz="2000" dirty="0" smtClean="0">
                <a:solidFill>
                  <a:srgbClr val="FF0000"/>
                </a:solidFill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fa-IR" sz="2000" dirty="0">
                <a:solidFill>
                  <a:schemeClr val="accent2"/>
                </a:solidFill>
              </a:rPr>
              <a:t>اهمیت درمان در هپاتیت </a:t>
            </a:r>
            <a:r>
              <a:rPr lang="fa-IR" sz="2000" dirty="0" smtClean="0">
                <a:solidFill>
                  <a:schemeClr val="accent2"/>
                </a:solidFill>
              </a:rPr>
              <a:t> </a:t>
            </a:r>
            <a:r>
              <a:rPr lang="en-US" sz="2000" dirty="0" smtClean="0">
                <a:solidFill>
                  <a:schemeClr val="accent2"/>
                </a:solidFill>
              </a:rPr>
              <a:t>C</a:t>
            </a:r>
            <a:r>
              <a:rPr lang="fa-IR" sz="2000" dirty="0" smtClean="0">
                <a:solidFill>
                  <a:schemeClr val="accent2"/>
                </a:solidFill>
              </a:rPr>
              <a:t>:</a:t>
            </a:r>
            <a:r>
              <a:rPr lang="fa-IR" sz="2000" dirty="0" smtClean="0"/>
              <a:t>با </a:t>
            </a:r>
            <a:r>
              <a:rPr lang="fa-IR" sz="2000" dirty="0"/>
              <a:t>ظهور داروهای جدید ضد ویروسی که تاثیر مستقیم دارند، انقلابی در درمان هپاتیت </a:t>
            </a:r>
            <a:r>
              <a:rPr lang="en-US" sz="2000" dirty="0"/>
              <a:t>C </a:t>
            </a:r>
            <a:r>
              <a:rPr lang="fa-IR" sz="2000" dirty="0"/>
              <a:t>رخ داده است. چنانچه این بیماری درمان نشود، سیروز ایجاد شده در عرض چند سال میتواند باعث توقف عملکرد کبد شود و در موارد شدید، نارسایی کبدی و سرطان کبد رخ دهد. برای درمان بیماری، فرد باید به مدت 12 هفته دارومصرف </a:t>
            </a:r>
            <a:r>
              <a:rPr lang="fa-IR" sz="2000" dirty="0" smtClean="0"/>
              <a:t>کند</a:t>
            </a:r>
            <a:r>
              <a:rPr lang="en-US" sz="2000" dirty="0" smtClean="0"/>
              <a:t> </a:t>
            </a:r>
            <a:r>
              <a:rPr lang="fa-IR" sz="2000" dirty="0" smtClean="0"/>
              <a:t> وپس از آن آزمایش مجدد گرفته می شود درصورت درمان نشدن ی دوره دیگر بسته به نظز دکتر دارو مصرف می کند نام داروهای بیماران هپاتیتی سووداک(سوفوسبویر400 وداکلاتاسویر60)وولپاتاسویر100 وسوفوسبویر 400) می باشد.</a:t>
            </a:r>
          </a:p>
          <a:p>
            <a:pPr lvl="0" algn="r" rtl="1">
              <a:buClr>
                <a:srgbClr val="2DA2BF"/>
              </a:buClr>
            </a:pPr>
            <a:r>
              <a:rPr lang="fa-IR" dirty="0">
                <a:solidFill>
                  <a:srgbClr val="DA1F28"/>
                </a:solidFill>
              </a:rPr>
              <a:t>بارداری و هپاتیت </a:t>
            </a:r>
            <a:r>
              <a:rPr lang="en-US" dirty="0">
                <a:solidFill>
                  <a:srgbClr val="DA1F28"/>
                </a:solidFill>
              </a:rPr>
              <a:t>C </a:t>
            </a:r>
            <a:r>
              <a:rPr lang="fa-IR" dirty="0">
                <a:solidFill>
                  <a:srgbClr val="DA1F28"/>
                </a:solidFill>
              </a:rPr>
              <a:t>:</a:t>
            </a:r>
          </a:p>
          <a:p>
            <a:pPr lvl="0" algn="r" rtl="1">
              <a:buClr>
                <a:srgbClr val="2DA2BF"/>
              </a:buClr>
            </a:pPr>
            <a:r>
              <a:rPr lang="fa-IR" sz="2400" dirty="0">
                <a:solidFill>
                  <a:prstClr val="black"/>
                </a:solidFill>
              </a:rPr>
              <a:t>به دلیل آن که تاکنون داروهای جدید برای درمان هپاتیت </a:t>
            </a:r>
            <a:r>
              <a:rPr lang="en-US" sz="2400" dirty="0">
                <a:solidFill>
                  <a:prstClr val="black"/>
                </a:solidFill>
              </a:rPr>
              <a:t>C </a:t>
            </a:r>
            <a:r>
              <a:rPr lang="fa-IR" sz="2400" dirty="0">
                <a:solidFill>
                  <a:prstClr val="black"/>
                </a:solidFill>
              </a:rPr>
              <a:t>در دوران بارداری آزمایش نشده اند، خانمها باید در دوره درمان، از باردار شدن خودداری کنند. . زیرا ممکن است داروها برای جنین مضر باشند. اگر خانمی باردار است، باید درمان را تا پس از تولد نوزادش به تاخیر </a:t>
            </a:r>
            <a:r>
              <a:rPr lang="fa-IR" sz="2400" dirty="0" smtClean="0">
                <a:solidFill>
                  <a:prstClr val="black"/>
                </a:solidFill>
              </a:rPr>
              <a:t>بیاندازد..</a:t>
            </a:r>
            <a:endParaRPr lang="en-US" sz="2400" dirty="0">
              <a:solidFill>
                <a:prstClr val="black"/>
              </a:solidFill>
            </a:endParaRPr>
          </a:p>
          <a:p>
            <a:pPr algn="r" rtl="1">
              <a:lnSpc>
                <a:spcPct val="150000"/>
              </a:lnSpc>
            </a:pPr>
            <a:endParaRPr lang="fa-IR" sz="2000" dirty="0" smtClean="0"/>
          </a:p>
          <a:p>
            <a:pPr algn="r" rtl="1">
              <a:lnSpc>
                <a:spcPct val="150000"/>
              </a:lnSpc>
            </a:pPr>
            <a:endParaRPr lang="en-US" sz="2000" dirty="0"/>
          </a:p>
          <a:p>
            <a:pPr algn="r" rt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528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715000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chemeClr val="accent2"/>
                </a:solidFill>
              </a:rPr>
              <a:t>پیگیری: </a:t>
            </a:r>
          </a:p>
          <a:p>
            <a:pPr algn="r" rtl="1"/>
            <a:r>
              <a:rPr lang="fa-IR" dirty="0"/>
              <a:t>تمامی بیمارانی که درمان </a:t>
            </a:r>
            <a:r>
              <a:rPr lang="fa-IR" dirty="0" smtClean="0"/>
              <a:t>شده اند </a:t>
            </a:r>
            <a:r>
              <a:rPr lang="fa-IR" dirty="0"/>
              <a:t>باید 12 و 24 هفته پس از اتمام درمان، مجدداً </a:t>
            </a:r>
            <a:r>
              <a:rPr lang="fa-IR" dirty="0" smtClean="0"/>
              <a:t>آزمایش </a:t>
            </a:r>
            <a:r>
              <a:rPr lang="en-US" dirty="0" smtClean="0"/>
              <a:t>PCR </a:t>
            </a:r>
            <a:r>
              <a:rPr lang="en-US" dirty="0"/>
              <a:t>) HCV- RNA </a:t>
            </a:r>
            <a:r>
              <a:rPr lang="fa-IR" dirty="0" smtClean="0"/>
              <a:t> )را </a:t>
            </a:r>
            <a:r>
              <a:rPr lang="fa-IR" dirty="0"/>
              <a:t>انجام دهند که به آن </a:t>
            </a:r>
            <a:r>
              <a:rPr lang="fa-IR" dirty="0" smtClean="0"/>
              <a:t> </a:t>
            </a:r>
            <a:r>
              <a:rPr lang="en-US" dirty="0" smtClean="0"/>
              <a:t>Sustained </a:t>
            </a:r>
            <a:r>
              <a:rPr lang="en-US" dirty="0" err="1"/>
              <a:t>Viriological</a:t>
            </a:r>
            <a:r>
              <a:rPr lang="en-US" dirty="0"/>
              <a:t> Response) SVR </a:t>
            </a:r>
            <a:r>
              <a:rPr lang="fa-IR" dirty="0" smtClean="0"/>
              <a:t>و12</a:t>
            </a:r>
            <a:r>
              <a:rPr lang="en-US" dirty="0" smtClean="0"/>
              <a:t>SVR </a:t>
            </a:r>
            <a:r>
              <a:rPr lang="en-US" dirty="0"/>
              <a:t>24 </a:t>
            </a:r>
            <a:r>
              <a:rPr lang="fa-IR" dirty="0" smtClean="0"/>
              <a:t>می بیند</a:t>
            </a:r>
            <a:r>
              <a:rPr lang="fa-IR" dirty="0"/>
              <a:t>. منفی بودن این آزمایشات به معنی این است که ویروس از بدن </a:t>
            </a:r>
            <a:r>
              <a:rPr lang="fa-IR" dirty="0" smtClean="0"/>
              <a:t>فرد پاك </a:t>
            </a:r>
            <a:r>
              <a:rPr lang="fa-IR" dirty="0"/>
              <a:t>شده و فرد درمان قطعی شده است.</a:t>
            </a:r>
          </a:p>
          <a:p>
            <a:pPr algn="r" rtl="1"/>
            <a:r>
              <a:rPr lang="fa-IR" dirty="0"/>
              <a:t>بیماران باید توجه داشته باشند در صورتی که پس از پاك شدن ویروس از بدن، </a:t>
            </a:r>
            <a:r>
              <a:rPr lang="fa-IR" dirty="0" smtClean="0"/>
              <a:t>رفتارپرخطر </a:t>
            </a:r>
            <a:r>
              <a:rPr lang="fa-IR" dirty="0"/>
              <a:t>را ادامه دهند، امکان عفونت مجدد با ژنوتایپهای دیگر وجود دارد</a:t>
            </a:r>
            <a:r>
              <a:rPr lang="fa-IR" dirty="0" smtClean="0"/>
              <a:t>.</a:t>
            </a:r>
            <a:endParaRPr lang="en-US" dirty="0" smtClean="0"/>
          </a:p>
          <a:p>
            <a:pPr algn="r" rtl="1"/>
            <a:r>
              <a:rPr lang="en-US" dirty="0" smtClean="0">
                <a:solidFill>
                  <a:srgbClr val="FF0000"/>
                </a:solidFill>
              </a:rPr>
              <a:t>SVR</a:t>
            </a:r>
            <a:r>
              <a:rPr lang="fa-IR" dirty="0" smtClean="0">
                <a:solidFill>
                  <a:srgbClr val="FF0000"/>
                </a:solidFill>
              </a:rPr>
              <a:t>= </a:t>
            </a:r>
            <a:r>
              <a:rPr lang="fa-IR" dirty="0"/>
              <a:t>(منفی ماندن </a:t>
            </a:r>
            <a:r>
              <a:rPr lang="en-US" dirty="0"/>
              <a:t>PCR، 12 </a:t>
            </a:r>
            <a:r>
              <a:rPr lang="fa-IR" dirty="0"/>
              <a:t>تا 24 هفته بعد از قطع درمان) در بیش از 90 درصد مبتلایان روی </a:t>
            </a:r>
            <a:r>
              <a:rPr lang="fa-IR" dirty="0" smtClean="0"/>
              <a:t>می‌دهد</a:t>
            </a:r>
            <a:r>
              <a:rPr lang="en-US" dirty="0" smtClean="0"/>
              <a:t>(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50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400" dirty="0">
                <a:solidFill>
                  <a:srgbClr val="FF0000"/>
                </a:solidFill>
              </a:rPr>
              <a:t>عوارض هپاتیت</a:t>
            </a:r>
            <a:r>
              <a:rPr lang="en-US" sz="4400" dirty="0" smtClean="0">
                <a:solidFill>
                  <a:srgbClr val="FF0000"/>
                </a:solidFill>
              </a:rPr>
              <a:t>: </a:t>
            </a:r>
            <a:r>
              <a:rPr lang="en-US" sz="4400" dirty="0">
                <a:solidFill>
                  <a:srgbClr val="FF0000"/>
                </a:solidFill>
              </a:rPr>
              <a:t>C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7286587" cy="4517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723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457200"/>
            <a:ext cx="8077200" cy="5550091"/>
          </a:xfrm>
        </p:spPr>
        <p:txBody>
          <a:bodyPr>
            <a:normAutofit/>
          </a:bodyPr>
          <a:lstStyle/>
          <a:p>
            <a:pPr algn="r" rtl="1"/>
            <a:r>
              <a:rPr lang="fa-IR" dirty="0" smtClean="0">
                <a:solidFill>
                  <a:srgbClr val="FF0000"/>
                </a:solidFill>
              </a:rPr>
              <a:t>عوارض هپاتیت </a:t>
            </a:r>
            <a:r>
              <a:rPr lang="en-US" dirty="0" smtClean="0">
                <a:solidFill>
                  <a:srgbClr val="FF0000"/>
                </a:solidFill>
              </a:rPr>
              <a:t>C</a:t>
            </a:r>
            <a:r>
              <a:rPr lang="fa-IR" dirty="0" smtClean="0">
                <a:solidFill>
                  <a:srgbClr val="FF0000"/>
                </a:solidFill>
              </a:rPr>
              <a:t>:</a:t>
            </a:r>
            <a:endParaRPr lang="en-US" dirty="0" smtClean="0">
              <a:solidFill>
                <a:srgbClr val="FF0000"/>
              </a:solidFill>
            </a:endParaRPr>
          </a:p>
          <a:p>
            <a:pPr algn="r" rtl="1"/>
            <a:r>
              <a:rPr lang="fa-IR" dirty="0" smtClean="0"/>
              <a:t>درمان </a:t>
            </a:r>
            <a:r>
              <a:rPr lang="fa-IR" dirty="0"/>
              <a:t>نشدن بیمار مبتلا به هپاتیت </a:t>
            </a:r>
            <a:r>
              <a:rPr lang="en-US" dirty="0"/>
              <a:t>C </a:t>
            </a:r>
            <a:r>
              <a:rPr lang="fa-IR" dirty="0"/>
              <a:t>ممکن است منجر به سیروز شود. عواملی که </a:t>
            </a:r>
            <a:r>
              <a:rPr lang="fa-IR" dirty="0" smtClean="0"/>
              <a:t>میتوانند</a:t>
            </a:r>
            <a:r>
              <a:rPr lang="en-US" dirty="0" smtClean="0"/>
              <a:t> </a:t>
            </a:r>
            <a:r>
              <a:rPr lang="fa-IR" dirty="0" smtClean="0"/>
              <a:t>خطر </a:t>
            </a:r>
            <a:r>
              <a:rPr lang="fa-IR" dirty="0"/>
              <a:t>ابتلای به سیروز را افزایش دهند، عبارتند از:</a:t>
            </a:r>
          </a:p>
          <a:p>
            <a:pPr algn="r" rtl="1"/>
            <a:r>
              <a:rPr lang="fa-IR" dirty="0"/>
              <a:t> نوشیدن </a:t>
            </a:r>
            <a:r>
              <a:rPr lang="fa-IR" dirty="0" smtClean="0"/>
              <a:t>الکل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داشتن دیابت نوع </a:t>
            </a:r>
            <a:r>
              <a:rPr lang="fa-IR" dirty="0" smtClean="0"/>
              <a:t>دو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ابتلا به هپاتیت </a:t>
            </a:r>
            <a:r>
              <a:rPr lang="en-US" dirty="0"/>
              <a:t>C </a:t>
            </a:r>
            <a:r>
              <a:rPr lang="fa-IR" dirty="0"/>
              <a:t>در سنین </a:t>
            </a:r>
            <a:r>
              <a:rPr lang="fa-IR" dirty="0" smtClean="0"/>
              <a:t>بالاتر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ابتلای به </a:t>
            </a:r>
            <a:r>
              <a:rPr lang="en-US" dirty="0"/>
              <a:t>HIV </a:t>
            </a:r>
            <a:endParaRPr lang="en-US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ابتلای همزمان به سایر هپاتیتها مثل هپاتیت </a:t>
            </a:r>
            <a:r>
              <a:rPr lang="en-US" dirty="0"/>
              <a:t>B</a:t>
            </a:r>
            <a:endParaRPr lang="en-US" dirty="0" smtClean="0"/>
          </a:p>
          <a:p>
            <a:pPr algn="r" rtl="1"/>
            <a:r>
              <a:rPr lang="fa-IR" dirty="0" smtClean="0"/>
              <a:t>به </a:t>
            </a:r>
            <a:r>
              <a:rPr lang="fa-IR" dirty="0"/>
              <a:t>طور کلی در طی 30 - 20 سال، از هر سه فرد مبتلا به هپاتیت </a:t>
            </a:r>
            <a:r>
              <a:rPr lang="en-US" dirty="0"/>
              <a:t>C </a:t>
            </a:r>
            <a:r>
              <a:rPr lang="fa-IR" dirty="0"/>
              <a:t>یک نفر به </a:t>
            </a:r>
            <a:r>
              <a:rPr lang="fa-IR" dirty="0">
                <a:solidFill>
                  <a:srgbClr val="FF0000"/>
                </a:solidFill>
              </a:rPr>
              <a:t>سیروز</a:t>
            </a:r>
            <a:r>
              <a:rPr lang="fa-IR" dirty="0"/>
              <a:t> مبتلا </a:t>
            </a:r>
            <a:r>
              <a:rPr lang="fa-IR" dirty="0" smtClean="0"/>
              <a:t>خواهد</a:t>
            </a:r>
            <a:r>
              <a:rPr lang="en-US" dirty="0" smtClean="0"/>
              <a:t> </a:t>
            </a:r>
            <a:r>
              <a:rPr lang="fa-IR" dirty="0" smtClean="0"/>
              <a:t>شد </a:t>
            </a:r>
            <a:r>
              <a:rPr lang="fa-IR" dirty="0"/>
              <a:t>و در برخی نیز </a:t>
            </a:r>
            <a:r>
              <a:rPr lang="fa-IR" dirty="0">
                <a:solidFill>
                  <a:srgbClr val="FF0000"/>
                </a:solidFill>
              </a:rPr>
              <a:t>نارسایی کبد </a:t>
            </a:r>
            <a:r>
              <a:rPr lang="fa-IR" dirty="0"/>
              <a:t>یا </a:t>
            </a:r>
            <a:r>
              <a:rPr lang="fa-IR" dirty="0">
                <a:solidFill>
                  <a:srgbClr val="FF0000"/>
                </a:solidFill>
              </a:rPr>
              <a:t>سرطان کبد </a:t>
            </a:r>
            <a:r>
              <a:rPr lang="fa-IR" dirty="0"/>
              <a:t>ایجاد خواهد </a:t>
            </a:r>
            <a:r>
              <a:rPr lang="fa-IR" dirty="0" smtClean="0"/>
              <a:t>شد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01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55" y="609600"/>
            <a:ext cx="7287289" cy="539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68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هپاتیت</a:t>
            </a:r>
            <a:r>
              <a:rPr lang="en-US" dirty="0" smtClean="0"/>
              <a:t>B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5400"/>
            <a:ext cx="6324600" cy="437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523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9342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9857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153400" cy="6019800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/>
              <a:t>این ویروس تا 7 روز می تواند در خارج از بدن زنده باقی می ماند و قابلیت عفونی دارد.</a:t>
            </a:r>
          </a:p>
          <a:p>
            <a:pPr algn="r" rtl="1"/>
            <a:r>
              <a:rPr lang="fa-IR" dirty="0" smtClean="0"/>
              <a:t>ویروس </a:t>
            </a:r>
            <a:r>
              <a:rPr lang="fa-IR" dirty="0"/>
              <a:t>هپاتیت </a:t>
            </a:r>
            <a:r>
              <a:rPr lang="en-US" dirty="0"/>
              <a:t>B </a:t>
            </a:r>
            <a:r>
              <a:rPr lang="fa-IR" dirty="0"/>
              <a:t>میتواند باعث هر دو نوع عفونت حاد و مزمن شود. هپاتیت </a:t>
            </a:r>
            <a:r>
              <a:rPr lang="en-US" dirty="0"/>
              <a:t>B </a:t>
            </a:r>
            <a:r>
              <a:rPr lang="fa-IR" dirty="0"/>
              <a:t>علت </a:t>
            </a:r>
            <a:r>
              <a:rPr lang="fa-IR" dirty="0" smtClean="0"/>
              <a:t>اصلی</a:t>
            </a:r>
            <a:r>
              <a:rPr lang="en-US" dirty="0" smtClean="0"/>
              <a:t> </a:t>
            </a:r>
            <a:r>
              <a:rPr lang="fa-IR" dirty="0" smtClean="0"/>
              <a:t>سیروز </a:t>
            </a:r>
            <a:r>
              <a:rPr lang="fa-IR" dirty="0"/>
              <a:t>کبدی و سرطان کبد در افرادی است که به عفونت مزمن مبتلا </a:t>
            </a:r>
            <a:r>
              <a:rPr lang="fa-IR" dirty="0" smtClean="0"/>
              <a:t>بوده</a:t>
            </a:r>
            <a:r>
              <a:rPr lang="en-US" dirty="0" smtClean="0"/>
              <a:t> </a:t>
            </a:r>
            <a:r>
              <a:rPr lang="fa-IR" dirty="0" smtClean="0"/>
              <a:t>اند</a:t>
            </a:r>
            <a:r>
              <a:rPr lang="en-US" dirty="0" smtClean="0"/>
              <a:t>.</a:t>
            </a:r>
          </a:p>
          <a:p>
            <a:pPr algn="r" rtl="1"/>
            <a:r>
              <a:rPr lang="fa-IR" dirty="0"/>
              <a:t>در دنیا حدود 240 میلیون نفر ناقل مزمن </a:t>
            </a:r>
            <a:r>
              <a:rPr lang="fa-IR" dirty="0" smtClean="0"/>
              <a:t>آنتی</a:t>
            </a:r>
            <a:r>
              <a:rPr lang="en-US" dirty="0" smtClean="0"/>
              <a:t> </a:t>
            </a:r>
            <a:r>
              <a:rPr lang="fa-IR" dirty="0" smtClean="0"/>
              <a:t>ژن </a:t>
            </a:r>
            <a:r>
              <a:rPr lang="fa-IR" dirty="0"/>
              <a:t>سطحی ویروس هپاتیت </a:t>
            </a:r>
            <a:r>
              <a:rPr lang="en-US" dirty="0"/>
              <a:t>B ( </a:t>
            </a:r>
            <a:r>
              <a:rPr lang="en-US" dirty="0" smtClean="0"/>
              <a:t>HBs-Ag) </a:t>
            </a:r>
            <a:r>
              <a:rPr lang="fa-IR" dirty="0" smtClean="0"/>
              <a:t>مثبت</a:t>
            </a:r>
            <a:r>
              <a:rPr lang="en-US" dirty="0" smtClean="0"/>
              <a:t> </a:t>
            </a:r>
            <a:r>
              <a:rPr lang="fa-IR" dirty="0" smtClean="0"/>
              <a:t>هستند</a:t>
            </a:r>
            <a:r>
              <a:rPr lang="fa-IR" dirty="0"/>
              <a:t>. در نواحی مختلف جهان، شیوع هپاتیت </a:t>
            </a:r>
            <a:r>
              <a:rPr lang="en-US" dirty="0"/>
              <a:t>B </a:t>
            </a:r>
            <a:r>
              <a:rPr lang="fa-IR" dirty="0"/>
              <a:t>متفاوت است. بر این اساس، مناطق مختلف</a:t>
            </a:r>
          </a:p>
          <a:p>
            <a:pPr algn="r" rtl="1"/>
            <a:r>
              <a:rPr lang="fa-IR" dirty="0"/>
              <a:t>جهان به سه دسته تقسیم میشوند:</a:t>
            </a:r>
          </a:p>
          <a:p>
            <a:pPr algn="r" rtl="1"/>
            <a:r>
              <a:rPr lang="fa-IR" dirty="0"/>
              <a:t>1 . نواحی با شیوع کم )میزان شیوع ناقلی کمتر از 2 </a:t>
            </a:r>
            <a:r>
              <a:rPr lang="fa-IR" dirty="0" smtClean="0"/>
              <a:t>درصد</a:t>
            </a:r>
          </a:p>
          <a:p>
            <a:pPr algn="r" rtl="1"/>
            <a:r>
              <a:rPr lang="fa-IR" dirty="0" smtClean="0"/>
              <a:t>2 . نواحی با شیوع متوسط )میزان شیوع ناقلی 8 - 2 درصد</a:t>
            </a:r>
          </a:p>
          <a:p>
            <a:pPr algn="r" rtl="1"/>
            <a:r>
              <a:rPr lang="fa-IR" dirty="0" smtClean="0"/>
              <a:t>3</a:t>
            </a:r>
            <a:r>
              <a:rPr lang="fa-IR" dirty="0"/>
              <a:t>. نواحی با شیوع بالا )میزان شیوع ناقلی بیشتر از 8 </a:t>
            </a:r>
            <a:r>
              <a:rPr lang="fa-IR" dirty="0" smtClean="0"/>
              <a:t>درصد در </a:t>
            </a:r>
            <a:r>
              <a:rPr lang="fa-IR" dirty="0"/>
              <a:t>افریقای زیر صحرا، </a:t>
            </a:r>
            <a:r>
              <a:rPr lang="fa-IR" dirty="0" smtClean="0"/>
              <a:t>آسیای</a:t>
            </a:r>
            <a:r>
              <a:rPr lang="en-US" dirty="0" smtClean="0"/>
              <a:t> </a:t>
            </a:r>
            <a:r>
              <a:rPr lang="fa-IR" dirty="0" smtClean="0"/>
              <a:t>شرقی</a:t>
            </a:r>
            <a:r>
              <a:rPr lang="fa-IR" dirty="0"/>
              <a:t>، نواحی آمازون، </a:t>
            </a:r>
            <a:r>
              <a:rPr lang="fa-IR" dirty="0" smtClean="0"/>
              <a:t>جنوبی</a:t>
            </a:r>
            <a:r>
              <a:rPr lang="en-US" dirty="0" smtClean="0"/>
              <a:t> </a:t>
            </a:r>
            <a:r>
              <a:rPr lang="fa-IR" dirty="0" smtClean="0"/>
              <a:t>ترین </a:t>
            </a:r>
            <a:r>
              <a:rPr lang="fa-IR" dirty="0"/>
              <a:t>بخش اروپای مرکزی و شرقی شیوع عفونت </a:t>
            </a:r>
            <a:r>
              <a:rPr lang="fa-IR" dirty="0" smtClean="0"/>
              <a:t>مزمن</a:t>
            </a:r>
            <a:r>
              <a:rPr lang="fa-IR" dirty="0"/>
              <a:t> </a:t>
            </a:r>
            <a:r>
              <a:rPr lang="fa-IR" dirty="0" smtClean="0"/>
              <a:t>زیاد است.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86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Capture.PNG1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746760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877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78809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/>
              <a:t>ویروس هپاتیت </a:t>
            </a:r>
            <a:r>
              <a:rPr lang="en-US" dirty="0"/>
              <a:t>B </a:t>
            </a:r>
            <a:r>
              <a:rPr lang="fa-IR" dirty="0"/>
              <a:t>یک ویروس خونزاد از خانواده هپادناویریده </a:t>
            </a:r>
            <a:r>
              <a:rPr lang="en-US" dirty="0" err="1" smtClean="0"/>
              <a:t>Hepadna</a:t>
            </a:r>
            <a:r>
              <a:rPr lang="en-US" dirty="0" smtClean="0"/>
              <a:t> </a:t>
            </a:r>
            <a:r>
              <a:rPr lang="en-US" dirty="0" err="1"/>
              <a:t>Viridae</a:t>
            </a:r>
            <a:r>
              <a:rPr lang="en-US" dirty="0"/>
              <a:t> </a:t>
            </a:r>
            <a:r>
              <a:rPr lang="fa-IR" dirty="0" smtClean="0"/>
              <a:t>بوده که ژنوم </a:t>
            </a:r>
            <a:r>
              <a:rPr lang="fa-IR" dirty="0"/>
              <a:t>آن از جنس دزکسی ریبونوکلئیک </a:t>
            </a:r>
            <a:r>
              <a:rPr lang="fa-IR" dirty="0" smtClean="0"/>
              <a:t>اسید</a:t>
            </a:r>
            <a:r>
              <a:rPr lang="en-US" dirty="0" smtClean="0"/>
              <a:t>DNA </a:t>
            </a:r>
            <a:r>
              <a:rPr lang="fa-IR" dirty="0" smtClean="0"/>
              <a:t> است</a:t>
            </a:r>
            <a:r>
              <a:rPr lang="fa-IR" dirty="0"/>
              <a:t>. ویروس در خون و مایعات بدن</a:t>
            </a:r>
          </a:p>
          <a:p>
            <a:pPr algn="r" rtl="1"/>
            <a:r>
              <a:rPr lang="fa-IR" dirty="0" smtClean="0"/>
              <a:t>فرد </a:t>
            </a:r>
            <a:r>
              <a:rPr lang="fa-IR" dirty="0"/>
              <a:t>مبتلا وجود دارد. راههای انتقال این ویروس عبارتند از</a:t>
            </a:r>
            <a:r>
              <a:rPr lang="fa-IR" dirty="0" smtClean="0"/>
              <a:t>:</a:t>
            </a:r>
          </a:p>
          <a:p>
            <a:pPr algn="r" rtl="1"/>
            <a:r>
              <a:rPr lang="fa-IR" dirty="0"/>
              <a:t>. انتقال از راه خون و فرآوردههای خونی </a:t>
            </a:r>
            <a:r>
              <a:rPr lang="fa-IR" dirty="0" smtClean="0"/>
              <a:t>آلوده</a:t>
            </a:r>
          </a:p>
          <a:p>
            <a:pPr algn="r" rtl="1"/>
            <a:r>
              <a:rPr lang="fa-IR" dirty="0"/>
              <a:t>. انتقال ویروس از طریق ارتباط جنسی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/>
              <a:t>انتقال از مادر آلوده به نوزاد </a:t>
            </a:r>
            <a:r>
              <a:rPr lang="fa-IR" dirty="0" smtClean="0"/>
              <a:t>انتقال </a:t>
            </a:r>
            <a:r>
              <a:rPr lang="fa-IR" dirty="0"/>
              <a:t>عمودی یا </a:t>
            </a:r>
            <a:r>
              <a:rPr lang="fa-IR" dirty="0" smtClean="0"/>
              <a:t>ورتیکال</a:t>
            </a:r>
          </a:p>
          <a:p>
            <a:pPr algn="r" rtl="1"/>
            <a:r>
              <a:rPr lang="fa-IR" dirty="0">
                <a:solidFill>
                  <a:srgbClr val="FF0000"/>
                </a:solidFill>
              </a:rPr>
              <a:t>مهمترین راه انتقال هپاتیت </a:t>
            </a:r>
            <a:r>
              <a:rPr lang="en-US" dirty="0">
                <a:solidFill>
                  <a:srgbClr val="FF0000"/>
                </a:solidFill>
              </a:rPr>
              <a:t>B </a:t>
            </a:r>
            <a:r>
              <a:rPr lang="fa-IR" dirty="0">
                <a:solidFill>
                  <a:srgbClr val="FF0000"/>
                </a:solidFill>
              </a:rPr>
              <a:t>در مناطق با شیوع بالای بیماری از مادر به جنین است، در </a:t>
            </a:r>
            <a:r>
              <a:rPr lang="fa-IR" dirty="0" smtClean="0">
                <a:solidFill>
                  <a:srgbClr val="FF0000"/>
                </a:solidFill>
              </a:rPr>
              <a:t>مناطق با </a:t>
            </a:r>
            <a:r>
              <a:rPr lang="fa-IR" dirty="0">
                <a:solidFill>
                  <a:srgbClr val="FF0000"/>
                </a:solidFill>
              </a:rPr>
              <a:t>شیوع متوسط، انتقال از فرد آلوده در دوران کودکی و نوجوانی است و در مناطق با </a:t>
            </a:r>
            <a:r>
              <a:rPr lang="fa-IR" dirty="0" smtClean="0">
                <a:solidFill>
                  <a:srgbClr val="FF0000"/>
                </a:solidFill>
              </a:rPr>
              <a:t>شیوع کم</a:t>
            </a:r>
            <a:r>
              <a:rPr lang="fa-IR" dirty="0">
                <a:solidFill>
                  <a:srgbClr val="FF0000"/>
                </a:solidFill>
              </a:rPr>
              <a:t>، روابط جنسی محافظت نشده و مصرف داروهای تزریقی در بالغین است.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/>
              <a:t>راه های انتقال ویروس </a:t>
            </a:r>
            <a:r>
              <a:rPr lang="fa-IR" dirty="0" smtClean="0"/>
              <a:t>هپاتیت </a:t>
            </a:r>
            <a:r>
              <a:rPr lang="en-US" dirty="0" smtClean="0"/>
              <a:t>B</a:t>
            </a:r>
            <a:r>
              <a:rPr lang="fa-IR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28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397691"/>
          </a:xfrm>
        </p:spPr>
        <p:txBody>
          <a:bodyPr/>
          <a:lstStyle/>
          <a:p>
            <a:pPr algn="r" rtl="1"/>
            <a:r>
              <a:rPr lang="fa-IR" dirty="0" smtClean="0">
                <a:cs typeface="2  Titr" panose="00000700000000000000" pitchFamily="2" charset="-78"/>
              </a:rPr>
              <a:t>راههای عدم انتقال: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ویروس هپاتیت </a:t>
            </a:r>
            <a:r>
              <a:rPr lang="en-US" dirty="0" smtClean="0"/>
              <a:t>B </a:t>
            </a:r>
            <a:r>
              <a:rPr lang="fa-IR" dirty="0" smtClean="0"/>
              <a:t>از راههای زیر منتقل نمیشود: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دست دادن و بوسیدن فرد </a:t>
            </a:r>
            <a:r>
              <a:rPr lang="fa-IR" dirty="0" smtClean="0"/>
              <a:t>مبتلا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استفاده از ظروف </a:t>
            </a:r>
            <a:r>
              <a:rPr lang="fa-IR" dirty="0" smtClean="0"/>
              <a:t>مشترک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معاشرت معمولی در محل کار و </a:t>
            </a:r>
            <a:r>
              <a:rPr lang="fa-IR" dirty="0" smtClean="0"/>
              <a:t>منزل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از راه هوا، عطسه و </a:t>
            </a:r>
            <a:r>
              <a:rPr lang="fa-IR" dirty="0" smtClean="0"/>
              <a:t>سرفه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استفاده از سرویس بهداشتی </a:t>
            </a:r>
            <a:r>
              <a:rPr lang="fa-IR" dirty="0" smtClean="0"/>
              <a:t>مشترک</a:t>
            </a:r>
          </a:p>
          <a:p>
            <a:pPr algn="r" rtl="1"/>
            <a:r>
              <a:rPr lang="fa-IR" dirty="0" smtClean="0"/>
              <a:t>شنا </a:t>
            </a:r>
            <a:r>
              <a:rPr lang="fa-IR" dirty="0"/>
              <a:t>کردن در یک استخر.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32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257800"/>
          </a:xfrm>
        </p:spPr>
        <p:txBody>
          <a:bodyPr>
            <a:noAutofit/>
          </a:bodyPr>
          <a:lstStyle/>
          <a:p>
            <a:pPr marL="109728" indent="0" algn="r" rtl="1">
              <a:buNone/>
            </a:pPr>
            <a:endParaRPr lang="fa-IR" sz="2000" dirty="0" smtClean="0"/>
          </a:p>
          <a:p>
            <a:pPr marL="109728" indent="0" algn="r" rtl="1">
              <a:buNone/>
            </a:pPr>
            <a:r>
              <a:rPr lang="fa-IR" sz="2000" dirty="0" smtClean="0"/>
              <a:t>در 70 درصد موارد هپاتیت </a:t>
            </a:r>
            <a:r>
              <a:rPr lang="en-US" sz="2000" dirty="0" smtClean="0"/>
              <a:t>B</a:t>
            </a:r>
            <a:r>
              <a:rPr lang="fa-IR" sz="2000" dirty="0" smtClean="0"/>
              <a:t>بدون زردی می باشد. ودر 30 درصد موارد همراه با زردی می یاشد.</a:t>
            </a:r>
            <a:endParaRPr lang="en-US" sz="2000" dirty="0" smtClean="0"/>
          </a:p>
          <a:p>
            <a:pPr algn="r" rtl="1"/>
            <a:r>
              <a:rPr lang="fa-IR" sz="2000" dirty="0" smtClean="0"/>
              <a:t>دوره نهفتگي بيماري از 4 تا 24 هفته متغير است. علايم اوليه هپاتيت حاد به صورت</a:t>
            </a:r>
          </a:p>
          <a:p>
            <a:pPr algn="r" rtl="1"/>
            <a:r>
              <a:rPr lang="fa-IR" sz="2000" dirty="0" smtClean="0"/>
              <a:t>سيستميك بوده و شامل بي ا شتهايي، تهوع، استفراغ، بيحالي، سردرد، كوفتگي عضلاني،</a:t>
            </a:r>
          </a:p>
          <a:p>
            <a:pPr algn="r" rtl="1"/>
            <a:r>
              <a:rPr lang="fa-IR" sz="2000" dirty="0" smtClean="0"/>
              <a:t>درد مفاصل، تب و در موارد نادر به صورت سرفه و آبريزش است. معمولاً تهوع، استفراغ</a:t>
            </a:r>
          </a:p>
          <a:p>
            <a:pPr algn="r" rtl="1"/>
            <a:r>
              <a:rPr lang="fa-IR" sz="2000" dirty="0" smtClean="0"/>
              <a:t>و بي ا شتهايي همراه با تغيير در حس بويايي و چشايي است. تب معمولاً خفيف و حدود</a:t>
            </a:r>
          </a:p>
          <a:p>
            <a:pPr algn="r" rtl="1"/>
            <a:r>
              <a:rPr lang="fa-IR" sz="2000" dirty="0" smtClean="0"/>
              <a:t>38 درجه ميباشد. با بروز زردي، پررنگ شدن ادرار و كم رنگ شدن مدفوع علائم اوليه</a:t>
            </a:r>
          </a:p>
          <a:p>
            <a:pPr algn="r" rtl="1"/>
            <a:r>
              <a:rPr lang="fa-IR" sz="2000" dirty="0" smtClean="0"/>
              <a:t>كاهش مييابد. در اين مرحله ممكن است بيمار دچار كاهش وزن خفيف در حدود</a:t>
            </a:r>
          </a:p>
          <a:p>
            <a:pPr algn="r" rtl="1"/>
            <a:r>
              <a:rPr lang="en-US" sz="2000" dirty="0" smtClean="0"/>
              <a:t>5kg</a:t>
            </a:r>
            <a:r>
              <a:rPr lang="fa-IR" sz="2000" dirty="0" smtClean="0"/>
              <a:t>-  2/5گردد. همچنين به علت بزرگي كبد، احتمال بروز درد در قسمت فوقاني راست شكم وجود دارد. در 10 تا 20 % بيماران غدد لنفاوي گردن و طحال نيز بزرگ</a:t>
            </a:r>
            <a:r>
              <a:rPr lang="en-US" sz="2000" dirty="0" smtClean="0"/>
              <a:t> </a:t>
            </a:r>
            <a:r>
              <a:rPr lang="fa-IR" sz="2000" dirty="0" smtClean="0"/>
              <a:t>مى شود.</a:t>
            </a:r>
          </a:p>
          <a:p>
            <a:pPr algn="r"/>
            <a:r>
              <a:rPr lang="fa-IR" sz="2000" dirty="0"/>
              <a:t>بتدريج زردي بيمار كاهش يافته و علائم اوليه بيماري از بين مي رود. دورة بعد از</a:t>
            </a:r>
          </a:p>
          <a:p>
            <a:pPr algn="r"/>
            <a:r>
              <a:rPr lang="fa-IR" sz="2000" dirty="0"/>
              <a:t>در حدود 3 تا 4 ماه </a:t>
            </a:r>
            <a:r>
              <a:rPr lang="en-US" sz="2000" dirty="0"/>
              <a:t>B </a:t>
            </a:r>
            <a:r>
              <a:rPr lang="fa-IR" sz="2000" dirty="0"/>
              <a:t>مرحلة زردي متغير بوده و در 75 % از موارد مرحله حاد هپاتيت</a:t>
            </a:r>
          </a:p>
          <a:p>
            <a:pPr algn="r"/>
            <a:r>
              <a:rPr lang="fa-IR" sz="2000" dirty="0"/>
              <a:t>طول مي كشد.</a:t>
            </a:r>
            <a:endParaRPr lang="fa-IR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dirty="0">
                <a:solidFill>
                  <a:srgbClr val="FF0000"/>
                </a:solidFill>
              </a:rPr>
              <a:t>هپاتيت </a:t>
            </a:r>
            <a:r>
              <a:rPr lang="fa-IR" sz="3200" dirty="0" smtClean="0">
                <a:solidFill>
                  <a:srgbClr val="FF0000"/>
                </a:solidFill>
              </a:rPr>
              <a:t>حاد: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88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9436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هپاتيت مزمن</a:t>
            </a:r>
            <a:endParaRPr lang="en-US" dirty="0" smtClean="0">
              <a:solidFill>
                <a:srgbClr val="FF0000"/>
              </a:solidFill>
            </a:endParaRPr>
          </a:p>
          <a:p>
            <a:pPr algn="r" rtl="1"/>
            <a:r>
              <a:rPr lang="fa-IR" dirty="0">
                <a:solidFill>
                  <a:srgbClr val="FF0000"/>
                </a:solidFill>
              </a:rPr>
              <a:t>طبق تعريف وجود يك بيماري نكروز دهنده التهابي در كبد به علت عفونت پايدارمزمن است. </a:t>
            </a:r>
          </a:p>
          <a:p>
            <a:pPr algn="r" rtl="1"/>
            <a:r>
              <a:rPr lang="fa-IR" dirty="0" smtClean="0"/>
              <a:t>هپاتیت </a:t>
            </a:r>
            <a:r>
              <a:rPr lang="en-US" dirty="0" smtClean="0"/>
              <a:t>B</a:t>
            </a:r>
            <a:r>
              <a:rPr lang="fa-IR" dirty="0" smtClean="0"/>
              <a:t> </a:t>
            </a:r>
            <a:r>
              <a:rPr lang="fa-IR" dirty="0"/>
              <a:t>مزمن: این نوع هپاتیت </a:t>
            </a:r>
            <a:r>
              <a:rPr lang="en-US" dirty="0" smtClean="0"/>
              <a:t>B</a:t>
            </a:r>
            <a:r>
              <a:rPr lang="fa-IR" dirty="0" smtClean="0"/>
              <a:t>مزمن </a:t>
            </a:r>
            <a:r>
              <a:rPr lang="fa-IR" dirty="0"/>
              <a:t>زمانی روی می‌دهد که </a:t>
            </a:r>
            <a:r>
              <a:rPr lang="en-US" dirty="0" smtClean="0"/>
              <a:t>HBV</a:t>
            </a:r>
            <a:r>
              <a:rPr lang="fa-IR" dirty="0" smtClean="0"/>
              <a:t>شش </a:t>
            </a:r>
            <a:r>
              <a:rPr lang="fa-IR" dirty="0"/>
              <a:t>ماه بعد از نخستین مواجهه‌تان با ویروس همچنان در خونتان موجود است. تنها تعداد انگشت‌شماری از افراد در نهایت به هپاتیت </a:t>
            </a:r>
            <a:r>
              <a:rPr lang="en-US" dirty="0" smtClean="0"/>
              <a:t>B</a:t>
            </a:r>
            <a:r>
              <a:rPr lang="fa-IR" dirty="0" smtClean="0"/>
              <a:t> </a:t>
            </a:r>
            <a:r>
              <a:rPr lang="fa-IR" dirty="0"/>
              <a:t>مزمن مبتلا می‌شوند. بیماری جدی که باعث آسیب کبدی مزمن یا سیروز کبدی می‌شود.</a:t>
            </a:r>
            <a:endParaRPr lang="fa-IR" dirty="0" smtClean="0"/>
          </a:p>
          <a:p>
            <a:pPr algn="r" rtl="1"/>
            <a:r>
              <a:rPr lang="fa-IR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بيشتر بيماران مبتلا به هپاتيت مزمن بدون علامت هستند. در بيماران</a:t>
            </a:r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fa-IR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علامت دار مهمترين علامت، ضعف، بيحالي و خستگي زودرس ميباشد.</a:t>
            </a:r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در صورت پیشرفت بیماری به علت بروز سيروز علائمي نظير آسيت، زردي، بزرگي طحال آنسفالوپاتي و ادم محيطي بروز مي كند. در مراحل تشديد بيماري و افزايش پديده فعال شدن مجدد و تكثير ويروس احتمال بروز علائم نارسايي كبد وجود دارد. معاينه باليني بيماران مبتلا به هپاتيت</a:t>
            </a:r>
            <a:r>
              <a:rPr lang="en-US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B</a:t>
            </a:r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مزمن می تواند طبیعی بوده ویا علایمی از یک بیماری کبدی مزمن وجود داشته باشد.</a:t>
            </a:r>
          </a:p>
          <a:p>
            <a:pPr algn="r" rtl="1"/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. اين علائم شامل بزرگي طحال، زردي، آسيت، ادم محیطی وحتی آنسفالوپاتی باشد.</a:t>
            </a:r>
          </a:p>
          <a:p>
            <a:pPr algn="r"/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مزمن </a:t>
            </a:r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از نتايج طبيعي تا كاملاً مختل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 </a:t>
            </a:r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نتايج آزمون هاي آزمايشگاهي در هپاتيت</a:t>
            </a:r>
          </a:p>
          <a:p>
            <a:pPr algn="r"/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بطور خفيف تا متوسط افزايش نشان مي دهند.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ALT </a:t>
            </a:r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و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AST </a:t>
            </a:r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متغير </a:t>
            </a:r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ميباشد</a:t>
            </a:r>
            <a:r>
              <a:rPr lang="fa-IR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. </a:t>
            </a:r>
            <a:r>
              <a:rPr lang="fa-IR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معمولاً</a:t>
            </a:r>
            <a:endParaRPr lang="fa-IR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13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702491"/>
          </a:xfrm>
        </p:spPr>
        <p:txBody>
          <a:bodyPr/>
          <a:lstStyle/>
          <a:p>
            <a:pPr algn="r" rtl="1"/>
            <a:r>
              <a:rPr lang="fa-IR" dirty="0"/>
              <a:t>هر دو فرم بیماری (حاد و مزمن) در این نوع هپاتیت دیده می شود. در بزرگسالی تبدیل فرم حاد به مزمن در کمتر از 5% موارد دیده میشود در حالیکه در دوران نوزادی و اوایل کودکی این نرخ حدود 95% است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 smtClean="0"/>
              <a:t>مهمترین آنزیمهای مورد بررسی در بیماری هپاتیت اندازه گیری سطح دو آنزیم می باشد.</a:t>
            </a:r>
            <a:endParaRPr lang="en-US" dirty="0" smtClean="0"/>
          </a:p>
          <a:p>
            <a:pPr algn="r" rtl="1"/>
            <a:r>
              <a:rPr lang="fa-IR" dirty="0" smtClean="0"/>
              <a:t>سطح </a:t>
            </a:r>
            <a:r>
              <a:rPr lang="en-US" dirty="0" smtClean="0"/>
              <a:t>SGOT= </a:t>
            </a:r>
            <a:r>
              <a:rPr lang="fa-IR" dirty="0" smtClean="0"/>
              <a:t>( تا 40 واحد درهر لیترسرم</a:t>
            </a:r>
          </a:p>
          <a:p>
            <a:pPr algn="r" rtl="1"/>
            <a:r>
              <a:rPr lang="fa-IR" dirty="0" smtClean="0"/>
              <a:t>سطح </a:t>
            </a:r>
            <a:r>
              <a:rPr lang="en-US" dirty="0" smtClean="0"/>
              <a:t>SGPT=</a:t>
            </a:r>
            <a:r>
              <a:rPr lang="fa-IR" dirty="0" smtClean="0"/>
              <a:t>(تا 56 واحد در هر لیتر سرم </a:t>
            </a:r>
            <a:endParaRPr lang="en-US" dirty="0" smtClean="0"/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نام دیگر آنزیم </a:t>
            </a:r>
            <a:r>
              <a:rPr lang="en-US" dirty="0" smtClean="0">
                <a:solidFill>
                  <a:srgbClr val="FF0000"/>
                </a:solidFill>
              </a:rPr>
              <a:t>SGOT=AST=OT</a:t>
            </a:r>
          </a:p>
          <a:p>
            <a:pPr marL="109728" indent="0" algn="r" rtl="1">
              <a:buNone/>
            </a:pPr>
            <a:r>
              <a:rPr lang="fa-IR" dirty="0" smtClean="0">
                <a:solidFill>
                  <a:srgbClr val="FF0000"/>
                </a:solidFill>
              </a:rPr>
              <a:t>نام دیگر آنزیم </a:t>
            </a:r>
            <a:r>
              <a:rPr lang="en-US" dirty="0" smtClean="0">
                <a:solidFill>
                  <a:srgbClr val="FF0000"/>
                </a:solidFill>
              </a:rPr>
              <a:t>SGPT=ALT=PT</a:t>
            </a:r>
            <a:endParaRPr lang="fa-I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705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2000"/>
            <a:ext cx="7868572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6076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691"/>
          </a:xfrm>
        </p:spPr>
        <p:txBody>
          <a:bodyPr>
            <a:normAutofit fontScale="92500"/>
          </a:bodyPr>
          <a:lstStyle/>
          <a:p>
            <a:pPr algn="r" rtl="1"/>
            <a:r>
              <a:rPr lang="fa-IR" dirty="0"/>
              <a:t>وقتی فردی به ویروس مبتلا می‌شود، ممکن است مدتی طول بکشد تا در آزمایش ظاهر شود یا علائم و نشانه‌ها ظاهر شوند. کارشناسان این دوره را دوره نهفتگی می نامند.</a:t>
            </a:r>
            <a:endParaRPr lang="fa-IR" dirty="0" smtClean="0"/>
          </a:p>
          <a:p>
            <a:pPr algn="r" rtl="1"/>
            <a:r>
              <a:rPr lang="fa-IR" dirty="0" smtClean="0"/>
              <a:t>دوره </a:t>
            </a:r>
            <a:r>
              <a:rPr lang="fa-IR" dirty="0"/>
              <a:t>کمون بیماری بین 30 تا 180 روز است. </a:t>
            </a:r>
            <a:endParaRPr lang="en-US" dirty="0" smtClean="0"/>
          </a:p>
          <a:p>
            <a:pPr algn="r" rtl="1"/>
            <a:r>
              <a:rPr lang="fa-IR" sz="2600" dirty="0" smtClean="0">
                <a:cs typeface="2  Titr" panose="00000700000000000000" pitchFamily="2" charset="-78"/>
              </a:rPr>
              <a:t>گروههای </a:t>
            </a:r>
            <a:r>
              <a:rPr lang="fa-IR" sz="2600" dirty="0">
                <a:cs typeface="2  Titr" panose="00000700000000000000" pitchFamily="2" charset="-78"/>
              </a:rPr>
              <a:t>پرخطر برای غربالگری </a:t>
            </a:r>
            <a:r>
              <a:rPr lang="fa-IR" sz="2600" dirty="0" smtClean="0">
                <a:cs typeface="2  Titr" panose="00000700000000000000" pitchFamily="2" charset="-78"/>
              </a:rPr>
              <a:t>هپاتیت:</a:t>
            </a:r>
          </a:p>
          <a:p>
            <a:pPr algn="r" rtl="1"/>
            <a:r>
              <a:rPr lang="fa-IR" dirty="0"/>
              <a:t>افراد متولد شده یا ساکن در کشورهایی که هپاتیت </a:t>
            </a:r>
            <a:r>
              <a:rPr lang="en-US" dirty="0"/>
              <a:t>B </a:t>
            </a:r>
            <a:r>
              <a:rPr lang="fa-IR" dirty="0"/>
              <a:t>در آنجا شایع </a:t>
            </a:r>
            <a:r>
              <a:rPr lang="fa-IR" dirty="0" smtClean="0"/>
              <a:t>است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نوزادان متولد شده از مادران مبتلا به هپاتیت </a:t>
            </a:r>
            <a:r>
              <a:rPr lang="en-US" dirty="0"/>
              <a:t>B </a:t>
            </a:r>
            <a:endParaRPr lang="fa-IR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افراد تزریق کننده یا دارای سابقه تزریق مواد مخدر و مواد غیر </a:t>
            </a:r>
            <a:r>
              <a:rPr lang="fa-IR" dirty="0" smtClean="0"/>
              <a:t>قانونی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افرادی که رابطه جنسی محافظت نشده یا رابطه جنسی مقعدی یا دهانی </a:t>
            </a:r>
            <a:r>
              <a:rPr lang="fa-IR" dirty="0" smtClean="0"/>
              <a:t>دارند.</a:t>
            </a:r>
          </a:p>
          <a:p>
            <a:pPr algn="r" rtl="1"/>
            <a:r>
              <a:rPr lang="fa-IR" dirty="0"/>
              <a:t>افراد باسابقه دریافت خون و فرآوردههای خونی قبل از سال 1374 شمسی </a:t>
            </a:r>
            <a:r>
              <a:rPr lang="fa-IR" dirty="0" smtClean="0"/>
              <a:t>و1995میلادی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>
                <a:solidFill>
                  <a:schemeClr val="tx1"/>
                </a:solidFill>
              </a:rPr>
              <a:t>دوره کمون </a:t>
            </a:r>
            <a:r>
              <a:rPr lang="fa-IR" sz="3200" dirty="0" smtClean="0">
                <a:solidFill>
                  <a:schemeClr val="tx1"/>
                </a:solidFill>
              </a:rPr>
              <a:t>بیماری: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20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321491"/>
          </a:xfrm>
        </p:spPr>
        <p:txBody>
          <a:bodyPr/>
          <a:lstStyle/>
          <a:p>
            <a:pPr algn="r" rtl="1"/>
            <a:r>
              <a:rPr lang="fa-IR" dirty="0"/>
              <a:t> افراد با سابقه مصدومیت و مجروحیت </a:t>
            </a:r>
            <a:r>
              <a:rPr lang="fa-IR" dirty="0" smtClean="0"/>
              <a:t>جنگی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زندانیان یا افراد دارای سابقه </a:t>
            </a:r>
            <a:r>
              <a:rPr lang="fa-IR" dirty="0" smtClean="0"/>
              <a:t>زندان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 مبتلا به هموفیلی و </a:t>
            </a:r>
            <a:r>
              <a:rPr lang="fa-IR" dirty="0" smtClean="0"/>
              <a:t>تالاسمی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 تحت همودیالیز یا دارای سابقه </a:t>
            </a:r>
            <a:r>
              <a:rPr lang="fa-IR" dirty="0" smtClean="0"/>
              <a:t>دیالیز</a:t>
            </a:r>
          </a:p>
          <a:p>
            <a:pPr algn="r" rtl="1"/>
            <a:r>
              <a:rPr lang="fa-IR" dirty="0" smtClean="0"/>
              <a:t>  </a:t>
            </a:r>
            <a:r>
              <a:rPr lang="fa-IR" dirty="0"/>
              <a:t>بیماران با سابقه پیوند عضو،</a:t>
            </a:r>
          </a:p>
          <a:p>
            <a:pPr algn="r" rtl="1"/>
            <a:r>
              <a:rPr lang="fa-IR" dirty="0"/>
              <a:t> افراد دارای سابقه خالکوبی یا </a:t>
            </a:r>
            <a:r>
              <a:rPr lang="fa-IR" dirty="0" smtClean="0"/>
              <a:t>حجامت</a:t>
            </a:r>
            <a:endParaRPr lang="fa-IR" dirty="0"/>
          </a:p>
          <a:p>
            <a:pPr algn="r" rtl="1"/>
            <a:r>
              <a:rPr lang="fa-IR" dirty="0"/>
              <a:t> افرادی که با </a:t>
            </a:r>
            <a:r>
              <a:rPr lang="en-US" dirty="0"/>
              <a:t>HIV </a:t>
            </a:r>
            <a:r>
              <a:rPr lang="fa-IR" dirty="0"/>
              <a:t>زندگی </a:t>
            </a:r>
            <a:r>
              <a:rPr lang="fa-IR" dirty="0" smtClean="0"/>
              <a:t>میکنند</a:t>
            </a:r>
          </a:p>
          <a:p>
            <a:pPr algn="r" rtl="1"/>
            <a:r>
              <a:rPr lang="fa-IR" dirty="0"/>
              <a:t>کارکنان مراکز بهداشتی درمانی دارای سابقه تماسهای اتفاقی شغلی با سوزن آلوده.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52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473891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dirty="0">
                <a:solidFill>
                  <a:srgbClr val="FF0000"/>
                </a:solidFill>
              </a:rPr>
              <a:t>مراقبت عفونت </a:t>
            </a:r>
            <a:r>
              <a:rPr lang="fa-IR" dirty="0" smtClean="0">
                <a:solidFill>
                  <a:srgbClr val="FF0000"/>
                </a:solidFill>
              </a:rPr>
              <a:t>پريناتال:</a:t>
            </a:r>
            <a:endParaRPr lang="fa-IR" dirty="0">
              <a:solidFill>
                <a:srgbClr val="FF0000"/>
              </a:solidFill>
            </a:endParaRPr>
          </a:p>
          <a:p>
            <a:pPr algn="r" rtl="1"/>
            <a:r>
              <a:rPr lang="fa-IR" dirty="0"/>
              <a:t>تعريف: عفونت </a:t>
            </a:r>
            <a:r>
              <a:rPr lang="fa-IR" dirty="0" smtClean="0"/>
              <a:t>پريناتال </a:t>
            </a:r>
            <a:r>
              <a:rPr lang="fa-IR" dirty="0"/>
              <a:t>به انتقال عفونت از مادر به نوزاد در دوران حاملگي، </a:t>
            </a:r>
            <a:r>
              <a:rPr lang="fa-IR" dirty="0" smtClean="0"/>
              <a:t>هنگام زايمان </a:t>
            </a:r>
            <a:r>
              <a:rPr lang="fa-IR" dirty="0"/>
              <a:t>يا بعد از آن اطلاق مي </a:t>
            </a:r>
            <a:r>
              <a:rPr lang="fa-IR" dirty="0" smtClean="0"/>
              <a:t>گردد.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هدف</a:t>
            </a:r>
          </a:p>
          <a:p>
            <a:pPr algn="r" rtl="1"/>
            <a:r>
              <a:rPr lang="fa-IR" dirty="0" smtClean="0"/>
              <a:t> </a:t>
            </a:r>
            <a:r>
              <a:rPr lang="fa-IR" dirty="0"/>
              <a:t>شناسايي موارد از طريق پايش بروز عفونت هاي پري ناتال و تعيين </a:t>
            </a:r>
            <a:r>
              <a:rPr lang="fa-IR" dirty="0" smtClean="0"/>
              <a:t>موارد آلوده </a:t>
            </a:r>
            <a:r>
              <a:rPr lang="fa-IR" dirty="0"/>
              <a:t>با انجام آزمايش خون كودكان متولد شده از مادران آلوده</a:t>
            </a:r>
            <a:r>
              <a:rPr lang="fa-IR" dirty="0" smtClean="0"/>
              <a:t>. </a:t>
            </a:r>
          </a:p>
          <a:p>
            <a:pPr algn="r" rtl="1"/>
            <a:r>
              <a:rPr lang="fa-IR" dirty="0" smtClean="0"/>
              <a:t>تشخيص </a:t>
            </a:r>
            <a:r>
              <a:rPr lang="fa-IR" dirty="0"/>
              <a:t>هپاتيت ب در كودكان زير 2 سال به علت احتمال زياد مزمن شدن </a:t>
            </a:r>
            <a:r>
              <a:rPr lang="fa-IR" dirty="0" smtClean="0"/>
              <a:t>بيماري  از </a:t>
            </a:r>
            <a:r>
              <a:rPr lang="fa-IR" dirty="0"/>
              <a:t>اهميت </a:t>
            </a:r>
            <a:r>
              <a:rPr lang="fa-IR" dirty="0" smtClean="0"/>
              <a:t>ويژه ا </a:t>
            </a:r>
            <a:r>
              <a:rPr lang="fa-IR" dirty="0"/>
              <a:t>ي برخوردار است. </a:t>
            </a:r>
            <a:endParaRPr lang="fa-IR" dirty="0" smtClean="0"/>
          </a:p>
          <a:p>
            <a:pPr algn="r" rtl="1"/>
            <a:r>
              <a:rPr lang="fa-IR" dirty="0" smtClean="0"/>
              <a:t>عدم </a:t>
            </a:r>
            <a:r>
              <a:rPr lang="fa-IR" dirty="0"/>
              <a:t>بروز علائم باليني بيماري، ابتلاء به عفونت </a:t>
            </a:r>
            <a:r>
              <a:rPr lang="fa-IR" dirty="0" smtClean="0"/>
              <a:t>مزمن </a:t>
            </a:r>
            <a:r>
              <a:rPr lang="fa-IR" dirty="0"/>
              <a:t>و مثبت</a:t>
            </a:r>
            <a:r>
              <a:rPr lang="en-US" dirty="0" smtClean="0"/>
              <a:t> </a:t>
            </a:r>
            <a:r>
              <a:rPr lang="fa-IR" dirty="0" smtClean="0"/>
              <a:t>شدن </a:t>
            </a:r>
            <a:r>
              <a:rPr lang="en-US" dirty="0" err="1"/>
              <a:t>HBsAg</a:t>
            </a:r>
            <a:r>
              <a:rPr lang="fa-IR" dirty="0" smtClean="0"/>
              <a:t>از مهمترين </a:t>
            </a:r>
            <a:r>
              <a:rPr lang="fa-IR" dirty="0"/>
              <a:t>عوارض آلودگي است. 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در </a:t>
            </a:r>
            <a:r>
              <a:rPr lang="fa-IR" dirty="0"/>
              <a:t>دورة نوزادي </a:t>
            </a:r>
            <a:r>
              <a:rPr lang="fa-IR" dirty="0" smtClean="0"/>
              <a:t>قرار </a:t>
            </a:r>
            <a:r>
              <a:rPr lang="fa-IR" dirty="0"/>
              <a:t>گرفتن كودكان در معرض تماس با مادر آلوده </a:t>
            </a:r>
            <a:r>
              <a:rPr lang="fa-IR" dirty="0" smtClean="0"/>
              <a:t>به </a:t>
            </a:r>
            <a:r>
              <a:rPr lang="en-US" dirty="0" err="1"/>
              <a:t>HBsAg</a:t>
            </a:r>
            <a:r>
              <a:rPr lang="en-US" dirty="0"/>
              <a:t> </a:t>
            </a:r>
            <a:r>
              <a:rPr lang="fa-IR" dirty="0" smtClean="0"/>
              <a:t>مهمترين </a:t>
            </a:r>
            <a:r>
              <a:rPr lang="fa-IR" dirty="0"/>
              <a:t>ريسك فاكتور ابتلاء هپاتيت ب در كودكان است.</a:t>
            </a:r>
          </a:p>
          <a:p>
            <a:pPr algn="r" rtl="1"/>
            <a:r>
              <a:rPr lang="fa-IR" dirty="0" smtClean="0"/>
              <a:t>. ريسك </a:t>
            </a:r>
            <a:r>
              <a:rPr lang="fa-IR" dirty="0"/>
              <a:t>انتقال در </a:t>
            </a:r>
            <a:r>
              <a:rPr lang="fa-IR" dirty="0" smtClean="0"/>
              <a:t>مادران</a:t>
            </a:r>
            <a:r>
              <a:rPr lang="en-US" dirty="0" err="1" smtClean="0"/>
              <a:t>HBsAg</a:t>
            </a:r>
            <a:r>
              <a:rPr lang="fa-IR" dirty="0"/>
              <a:t> </a:t>
            </a:r>
            <a:r>
              <a:rPr lang="fa-IR" dirty="0" smtClean="0"/>
              <a:t>مثبت بالاتر </a:t>
            </a:r>
            <a:r>
              <a:rPr lang="fa-IR" dirty="0"/>
              <a:t>از ساير افراد </a:t>
            </a:r>
            <a:r>
              <a:rPr lang="fa-IR" dirty="0" smtClean="0"/>
              <a:t>است.</a:t>
            </a:r>
            <a:endParaRPr lang="fa-IR" dirty="0"/>
          </a:p>
          <a:p>
            <a:pPr algn="r" rtl="1"/>
            <a:r>
              <a:rPr lang="fa-IR" dirty="0"/>
              <a:t>در حدود %70-%90 نوزادان آلوده به عفونت مزمن مبتلا مي شوند.</a:t>
            </a:r>
          </a:p>
        </p:txBody>
      </p:sp>
    </p:spTree>
    <p:extLst>
      <p:ext uri="{BB962C8B-B14F-4D97-AF65-F5344CB8AC3E}">
        <p14:creationId xmlns:p14="http://schemas.microsoft.com/office/powerpoint/2010/main" val="2043674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609600"/>
            <a:ext cx="8382000" cy="58674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/>
              <a:t>در طول دوران نوزادي در خون </a:t>
            </a:r>
            <a:r>
              <a:rPr lang="fa-IR" dirty="0" smtClean="0"/>
              <a:t>2/5 درصد نوزادان متولد شده از </a:t>
            </a:r>
            <a:r>
              <a:rPr lang="fa-IR" dirty="0"/>
              <a:t>مادران آنتي </a:t>
            </a:r>
            <a:r>
              <a:rPr lang="fa-IR" dirty="0" smtClean="0"/>
              <a:t>ژن مثبت </a:t>
            </a:r>
            <a:r>
              <a:rPr lang="en-US" dirty="0" err="1" smtClean="0"/>
              <a:t>HBsAg</a:t>
            </a:r>
            <a:r>
              <a:rPr lang="fa-IR" dirty="0" smtClean="0"/>
              <a:t>وجود </a:t>
            </a:r>
            <a:r>
              <a:rPr lang="fa-IR" dirty="0"/>
              <a:t>دارد كه نشان دهنده انتقال داخل رحمي است. در اغلب موارد آنتي </a:t>
            </a:r>
            <a:r>
              <a:rPr lang="fa-IR" dirty="0" smtClean="0"/>
              <a:t>ژن </a:t>
            </a:r>
            <a:r>
              <a:rPr lang="en-US" dirty="0" err="1" smtClean="0"/>
              <a:t>HBsAg</a:t>
            </a:r>
            <a:r>
              <a:rPr lang="fa-IR" dirty="0" smtClean="0"/>
              <a:t>ديرتر </a:t>
            </a:r>
            <a:r>
              <a:rPr lang="fa-IR" dirty="0"/>
              <a:t>ظاهر مي شود كه نشان دهنده انتقال در هنگام زايمان است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/>
              <a:t>ويروسي كه در مايع آمينوتيك، مدفوع يا خون مادر وجود دارد </a:t>
            </a:r>
            <a:r>
              <a:rPr lang="fa-IR" dirty="0" smtClean="0"/>
              <a:t>ميتواند </a:t>
            </a:r>
            <a:r>
              <a:rPr lang="fa-IR" dirty="0"/>
              <a:t>منبع </a:t>
            </a:r>
            <a:r>
              <a:rPr lang="fa-IR" dirty="0" smtClean="0"/>
              <a:t>آلودگي باشد.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جهت  پیشگیری از انتقال ویروس از مادر به نوزاد</a:t>
            </a:r>
            <a:r>
              <a:rPr lang="en-US" dirty="0" smtClean="0"/>
              <a:t> </a:t>
            </a:r>
            <a:r>
              <a:rPr lang="fa-IR" dirty="0"/>
              <a:t>بهترين زمان </a:t>
            </a:r>
            <a:r>
              <a:rPr lang="fa-IR" dirty="0" smtClean="0"/>
              <a:t>تجويز</a:t>
            </a:r>
            <a:r>
              <a:rPr lang="en-US" dirty="0" smtClean="0"/>
              <a:t>HBIG</a:t>
            </a:r>
            <a:r>
              <a:rPr lang="fa-IR" dirty="0" smtClean="0"/>
              <a:t>در </a:t>
            </a:r>
            <a:r>
              <a:rPr lang="fa-IR" dirty="0"/>
              <a:t>نوزادان تا 12 ساعت بعد از تولد است و در ساعات بعد تدريجاً از اثر محافظتى آن </a:t>
            </a:r>
            <a:r>
              <a:rPr lang="fa-IR" dirty="0" smtClean="0"/>
              <a:t>كاسته </a:t>
            </a:r>
            <a:r>
              <a:rPr lang="fa-IR" dirty="0"/>
              <a:t>مى شود. بطورى كه طى 24 ساعت بعد از تولد تجويز همزمان آن با واكسن، بين 85 تا 95 % خاصيت محافظت </a:t>
            </a:r>
            <a:r>
              <a:rPr lang="fa-IR" dirty="0" smtClean="0"/>
              <a:t>كنندگى دارد.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اقدامات </a:t>
            </a:r>
            <a:r>
              <a:rPr lang="fa-IR" dirty="0">
                <a:solidFill>
                  <a:srgbClr val="FF0000"/>
                </a:solidFill>
              </a:rPr>
              <a:t>مورد نياز در مركز بهداشتي </a:t>
            </a:r>
            <a:r>
              <a:rPr lang="fa-IR" dirty="0" smtClean="0">
                <a:solidFill>
                  <a:srgbClr val="FF0000"/>
                </a:solidFill>
              </a:rPr>
              <a:t>درماني</a:t>
            </a:r>
          </a:p>
          <a:p>
            <a:pPr algn="r" rtl="1"/>
            <a:endParaRPr lang="fa-IR" dirty="0"/>
          </a:p>
          <a:p>
            <a:pPr algn="r" rtl="1"/>
            <a:r>
              <a:rPr lang="en-US" dirty="0" smtClean="0"/>
              <a:t>1</a:t>
            </a:r>
            <a:r>
              <a:rPr lang="en-US" dirty="0"/>
              <a:t>. </a:t>
            </a:r>
            <a:r>
              <a:rPr lang="fa-IR" dirty="0"/>
              <a:t>انجام </a:t>
            </a:r>
            <a:r>
              <a:rPr lang="fa-IR" dirty="0" smtClean="0"/>
              <a:t>آزمايش</a:t>
            </a:r>
            <a:r>
              <a:rPr lang="en-US" dirty="0" err="1"/>
              <a:t>HBSAg</a:t>
            </a:r>
            <a:r>
              <a:rPr lang="en-US" dirty="0"/>
              <a:t> </a:t>
            </a:r>
            <a:r>
              <a:rPr lang="fa-IR" dirty="0"/>
              <a:t>به منظور تعيين آلودگي به </a:t>
            </a:r>
            <a:r>
              <a:rPr lang="en-US" dirty="0" smtClean="0"/>
              <a:t>HBV</a:t>
            </a:r>
            <a:r>
              <a:rPr lang="fa-IR" dirty="0"/>
              <a:t>در كودكان متولد </a:t>
            </a:r>
            <a:r>
              <a:rPr lang="fa-IR" dirty="0" smtClean="0"/>
              <a:t>شده از مادران</a:t>
            </a:r>
            <a:r>
              <a:rPr lang="en-US" dirty="0" err="1" smtClean="0"/>
              <a:t>HBSAg</a:t>
            </a:r>
            <a:r>
              <a:rPr lang="fa-IR" dirty="0"/>
              <a:t> </a:t>
            </a:r>
            <a:r>
              <a:rPr lang="fa-IR" dirty="0" smtClean="0"/>
              <a:t>مثبت در </a:t>
            </a:r>
            <a:r>
              <a:rPr lang="fa-IR" dirty="0"/>
              <a:t>فاصلة 9 ماهگى </a:t>
            </a:r>
            <a:r>
              <a:rPr lang="fa-IR" dirty="0" smtClean="0"/>
              <a:t>تا15 </a:t>
            </a:r>
            <a:endParaRPr lang="fa-IR" dirty="0"/>
          </a:p>
          <a:p>
            <a:pPr algn="r" rtl="1"/>
            <a:r>
              <a:rPr lang="fa-IR" dirty="0" smtClean="0"/>
              <a:t> </a:t>
            </a:r>
            <a:endParaRPr lang="fa-IR" dirty="0"/>
          </a:p>
          <a:p>
            <a:pPr algn="r" rtl="1"/>
            <a:r>
              <a:rPr lang="fa-IR" dirty="0" smtClean="0"/>
              <a:t>- 2</a:t>
            </a:r>
            <a:r>
              <a:rPr lang="fa-IR" dirty="0"/>
              <a:t>. اطمينان از انجام واكسيناسيون بدو تولد </a:t>
            </a:r>
            <a:r>
              <a:rPr lang="fa-IR" dirty="0" smtClean="0"/>
              <a:t>وانجام دقیق واکسیناسیون روتین جهت دریافت واکسن هپاتیت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9360197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55009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>
                <a:cs typeface="2  Titr" panose="00000700000000000000" pitchFamily="2" charset="-78"/>
              </a:rPr>
              <a:t>تشخیص هپاتیت :</a:t>
            </a:r>
          </a:p>
          <a:p>
            <a:pPr algn="r" rtl="1"/>
            <a:r>
              <a:rPr lang="fa-IR" dirty="0"/>
              <a:t>عفونت هپاتیت </a:t>
            </a:r>
            <a:r>
              <a:rPr lang="en-US" dirty="0"/>
              <a:t>B </a:t>
            </a:r>
            <a:r>
              <a:rPr lang="fa-IR" dirty="0"/>
              <a:t>از طریق انجام آزمایش تعیین </a:t>
            </a:r>
            <a:r>
              <a:rPr lang="fa-IR" dirty="0" smtClean="0">
                <a:solidFill>
                  <a:srgbClr val="FF0000"/>
                </a:solidFill>
              </a:rPr>
              <a:t>آنتی ژن </a:t>
            </a:r>
            <a:r>
              <a:rPr lang="fa-IR" dirty="0">
                <a:solidFill>
                  <a:srgbClr val="FF0000"/>
                </a:solidFill>
              </a:rPr>
              <a:t>سطحی </a:t>
            </a:r>
            <a:r>
              <a:rPr lang="fa-IR" dirty="0"/>
              <a:t>ویروس </a:t>
            </a:r>
            <a:r>
              <a:rPr lang="en-US" dirty="0" smtClean="0"/>
              <a:t>HBs-Ag </a:t>
            </a:r>
            <a:r>
              <a:rPr lang="fa-IR" dirty="0" smtClean="0"/>
              <a:t>در خون تشخیص </a:t>
            </a:r>
            <a:r>
              <a:rPr lang="fa-IR" dirty="0"/>
              <a:t>داده میشود. این </a:t>
            </a:r>
            <a:r>
              <a:rPr lang="fa-IR" dirty="0" smtClean="0"/>
              <a:t>آنتی ژن </a:t>
            </a:r>
            <a:r>
              <a:rPr lang="fa-IR" dirty="0"/>
              <a:t>معمولاٌ 2 تا 10 هفته بعد از تماس با ویروس هپاتیت </a:t>
            </a:r>
            <a:r>
              <a:rPr lang="en-US" dirty="0"/>
              <a:t>B </a:t>
            </a:r>
            <a:r>
              <a:rPr lang="fa-IR" dirty="0"/>
              <a:t>و قبل</a:t>
            </a:r>
          </a:p>
          <a:p>
            <a:pPr algn="r" rtl="1"/>
            <a:r>
              <a:rPr lang="fa-IR" dirty="0"/>
              <a:t>از ظاهر شدن علائم بالینی، در سرم خون فرد آلوده، مثبت میشود. در عفونت حاد خود </a:t>
            </a:r>
            <a:r>
              <a:rPr lang="fa-IR" dirty="0" smtClean="0"/>
              <a:t>محدود شونده</a:t>
            </a:r>
            <a:r>
              <a:rPr lang="fa-IR" dirty="0"/>
              <a:t>، </a:t>
            </a:r>
            <a:r>
              <a:rPr lang="en-US" dirty="0"/>
              <a:t>HBs-Ag </a:t>
            </a:r>
            <a:r>
              <a:rPr lang="fa-IR" dirty="0"/>
              <a:t>طی 4 تا 6 ماه از سرم پاک میشود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/>
              <a:t>وجود </a:t>
            </a:r>
            <a:r>
              <a:rPr lang="en-US" dirty="0"/>
              <a:t>HBs-Ag </a:t>
            </a:r>
            <a:r>
              <a:rPr lang="fa-IR" dirty="0"/>
              <a:t>به مدت بیش از 6 ماه، به مفهوم عفونت مزمن است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>
                <a:cs typeface="2  Titr" panose="00000700000000000000" pitchFamily="2" charset="-78"/>
              </a:rPr>
              <a:t>علائم </a:t>
            </a:r>
            <a:r>
              <a:rPr lang="fa-IR" dirty="0" smtClean="0">
                <a:cs typeface="2  Titr" panose="00000700000000000000" pitchFamily="2" charset="-78"/>
              </a:rPr>
              <a:t>بیماری:</a:t>
            </a:r>
          </a:p>
          <a:p>
            <a:pPr algn="r" rtl="1"/>
            <a:r>
              <a:rPr lang="fa-IR" dirty="0"/>
              <a:t>عفونت با هپاتیت </a:t>
            </a:r>
            <a:r>
              <a:rPr lang="en-US" dirty="0"/>
              <a:t>B </a:t>
            </a:r>
            <a:r>
              <a:rPr lang="fa-IR" dirty="0"/>
              <a:t>به دو شکل حاد و مزمن دیده میشود. بیماری در بزرگسالان </a:t>
            </a:r>
            <a:r>
              <a:rPr lang="fa-IR" dirty="0" smtClean="0"/>
              <a:t>معمولاً علائم </a:t>
            </a:r>
            <a:r>
              <a:rPr lang="fa-IR" dirty="0"/>
              <a:t>واضحی ایجاد نمیکند و عفونت در طی چند ماه بدون درمان برطرف میشود.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80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>
            <a:normAutofit lnSpcReduction="10000"/>
          </a:bodyPr>
          <a:lstStyle/>
          <a:p>
            <a:endParaRPr lang="fa-IR" dirty="0" smtClean="0"/>
          </a:p>
          <a:p>
            <a:pPr algn="r" rtl="1"/>
            <a:r>
              <a:rPr lang="fa-IR" dirty="0"/>
              <a:t>در صورتی که فرد مبتلا جزو گروهی باشد که استعداد ظهور علائم بیماری را داشته </a:t>
            </a:r>
            <a:r>
              <a:rPr lang="fa-IR" dirty="0" smtClean="0"/>
              <a:t>باشد</a:t>
            </a:r>
          </a:p>
          <a:p>
            <a:pPr algn="r" rtl="1"/>
            <a:r>
              <a:rPr lang="fa-IR" dirty="0"/>
              <a:t>بروز علائم معمولاً 2 یا 3 ماه پس از قرار گرفتن </a:t>
            </a:r>
            <a:r>
              <a:rPr lang="fa-IR" dirty="0" smtClean="0"/>
              <a:t>درمعرض ویروس </a:t>
            </a:r>
            <a:r>
              <a:rPr lang="fa-IR" dirty="0"/>
              <a:t>هپاتیت </a:t>
            </a:r>
            <a:r>
              <a:rPr lang="en-US" dirty="0"/>
              <a:t>B </a:t>
            </a:r>
            <a:r>
              <a:rPr lang="fa-IR" dirty="0"/>
              <a:t>رخ میدهد. </a:t>
            </a:r>
            <a:r>
              <a:rPr lang="fa-IR" dirty="0" smtClean="0"/>
              <a:t>دراین </a:t>
            </a:r>
            <a:r>
              <a:rPr lang="fa-IR" dirty="0"/>
              <a:t>صورت علائم هپاتیت </a:t>
            </a:r>
            <a:r>
              <a:rPr lang="en-US" dirty="0"/>
              <a:t>B </a:t>
            </a:r>
            <a:r>
              <a:rPr lang="fa-IR" dirty="0"/>
              <a:t>عبارتند </a:t>
            </a:r>
            <a:r>
              <a:rPr lang="fa-IR" dirty="0" smtClean="0"/>
              <a:t>از:</a:t>
            </a:r>
          </a:p>
          <a:p>
            <a:pPr algn="r" rtl="1"/>
            <a:r>
              <a:rPr lang="fa-IR" dirty="0"/>
              <a:t>علائم شبه آنفلوانزا شامل خستگی، تب )دمای بالای 38 درجه( و درد در تمام بدن،</a:t>
            </a:r>
          </a:p>
          <a:p>
            <a:pPr algn="r" rtl="1"/>
            <a:r>
              <a:rPr lang="fa-IR" dirty="0"/>
              <a:t> از دست دادن اشتها،</a:t>
            </a:r>
          </a:p>
          <a:p>
            <a:pPr algn="r" rtl="1"/>
            <a:r>
              <a:rPr lang="fa-IR" dirty="0"/>
              <a:t> احساس ناخوشی،</a:t>
            </a:r>
          </a:p>
          <a:p>
            <a:pPr algn="r" rtl="1"/>
            <a:r>
              <a:rPr lang="fa-IR" dirty="0"/>
              <a:t> اسهال،</a:t>
            </a:r>
          </a:p>
          <a:p>
            <a:pPr algn="r" rtl="1"/>
            <a:r>
              <a:rPr lang="fa-IR" dirty="0"/>
              <a:t> درد شکمی،</a:t>
            </a:r>
          </a:p>
          <a:p>
            <a:pPr algn="r" rtl="1"/>
            <a:r>
              <a:rPr lang="fa-IR" dirty="0"/>
              <a:t> زرد شدن پوست و چشم </a:t>
            </a:r>
            <a:r>
              <a:rPr lang="fa-IR" dirty="0" smtClean="0"/>
              <a:t>زردی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ادرار تیره و مدفوع بیرنگ یا خاکستری رنگ.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2781300" cy="164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22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315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94207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685800"/>
            <a:ext cx="8229600" cy="5410200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fa-IR" dirty="0"/>
              <a:t>ویروس هپاتیت </a:t>
            </a:r>
            <a:r>
              <a:rPr lang="en-US" dirty="0"/>
              <a:t>B </a:t>
            </a:r>
            <a:r>
              <a:rPr lang="fa-IR" dirty="0"/>
              <a:t>در خارج از بدن انسان در برابر حرارت، رطوبت و عوامل شیمیایی </a:t>
            </a:r>
            <a:r>
              <a:rPr lang="fa-IR" dirty="0" smtClean="0"/>
              <a:t>بسیارمقاوم </a:t>
            </a:r>
            <a:r>
              <a:rPr lang="fa-IR" dirty="0"/>
              <a:t>است. این ویروس در حرارت 20 درجه تا - 15 سال و در دمای اتاق تا 6 ماه و در </a:t>
            </a:r>
            <a:r>
              <a:rPr lang="fa-IR" dirty="0" smtClean="0"/>
              <a:t>لیوان خشک </a:t>
            </a:r>
            <a:r>
              <a:rPr lang="fa-IR" dirty="0"/>
              <a:t>تا 4 هفته زنده میماند، ولی پس از جوشاندن در دمای 100 درجه سانتیگراد به مدت </a:t>
            </a:r>
            <a:r>
              <a:rPr lang="fa-IR" dirty="0" smtClean="0"/>
              <a:t>5دقیقه </a:t>
            </a:r>
            <a:r>
              <a:rPr lang="fa-IR" dirty="0"/>
              <a:t>از بین میرود. مطالعات نشان داده است که ویروس هپاتیت </a:t>
            </a:r>
            <a:r>
              <a:rPr lang="en-US" dirty="0"/>
              <a:t>B </a:t>
            </a:r>
            <a:r>
              <a:rPr lang="fa-IR" dirty="0"/>
              <a:t>توان عفونت زایی خود </a:t>
            </a:r>
            <a:r>
              <a:rPr lang="fa-IR" dirty="0" smtClean="0"/>
              <a:t>رادر </a:t>
            </a:r>
            <a:r>
              <a:rPr lang="fa-IR" dirty="0"/>
              <a:t>خون خشک شده، حداقل به مدت یک هفته حفظ </a:t>
            </a:r>
            <a:r>
              <a:rPr lang="fa-IR" dirty="0" smtClean="0"/>
              <a:t>میکند.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sz="2400" dirty="0">
                <a:cs typeface="2  Titr" panose="00000700000000000000" pitchFamily="2" charset="-78"/>
              </a:rPr>
              <a:t>راههای پیشگیری از ابتلای به </a:t>
            </a:r>
            <a:r>
              <a:rPr lang="fa-IR" sz="2400" dirty="0" smtClean="0">
                <a:cs typeface="2  Titr" panose="00000700000000000000" pitchFamily="2" charset="-78"/>
              </a:rPr>
              <a:t>هپاتیت:</a:t>
            </a:r>
          </a:p>
          <a:p>
            <a:pPr algn="r" rtl="1"/>
            <a:r>
              <a:rPr lang="fa-IR" sz="2400" dirty="0">
                <a:cs typeface="2  Titr" panose="00000700000000000000" pitchFamily="2" charset="-78"/>
              </a:rPr>
              <a:t>- </a:t>
            </a:r>
            <a:r>
              <a:rPr lang="fa-IR" sz="2400" dirty="0"/>
              <a:t>واکسیناسیون هپاتیت </a:t>
            </a:r>
            <a:r>
              <a:rPr lang="en-US" sz="2400" dirty="0"/>
              <a:t>B </a:t>
            </a:r>
            <a:r>
              <a:rPr lang="fa-IR" sz="2400" dirty="0"/>
              <a:t>درگروههای هدف شامل کلیه نوزادان و نیز گروههای پرخطر </a:t>
            </a:r>
            <a:r>
              <a:rPr lang="fa-IR" sz="2400" dirty="0" smtClean="0"/>
              <a:t>ودر </a:t>
            </a:r>
            <a:r>
              <a:rPr lang="fa-IR" sz="2400" dirty="0"/>
              <a:t>معرض خطر ابتلای به هپاتیت.</a:t>
            </a:r>
          </a:p>
          <a:p>
            <a:pPr algn="r" rtl="1"/>
            <a:r>
              <a:rPr lang="fa-IR" sz="2400" dirty="0"/>
              <a:t>2 - تزریق ایمنوگلوبولین اختصاصی هپاتیت (</a:t>
            </a:r>
            <a:r>
              <a:rPr lang="en-US" sz="2400" dirty="0"/>
              <a:t>HBIG) B </a:t>
            </a:r>
            <a:r>
              <a:rPr lang="fa-IR" sz="2400" dirty="0"/>
              <a:t>به همراه تزریق واکسن </a:t>
            </a:r>
            <a:r>
              <a:rPr lang="fa-IR" sz="2400" dirty="0" smtClean="0"/>
              <a:t>در</a:t>
            </a:r>
            <a:endParaRPr lang="fa-IR" sz="2400" dirty="0"/>
          </a:p>
          <a:p>
            <a:pPr algn="r" rtl="1"/>
            <a:r>
              <a:rPr lang="fa-IR" sz="2400" dirty="0"/>
              <a:t> نوزادان متولد شده از مادر مبتلا به هپاتیت </a:t>
            </a:r>
            <a:r>
              <a:rPr lang="en-US" sz="2400" dirty="0"/>
              <a:t>B </a:t>
            </a:r>
            <a:endParaRPr lang="fa-IR" sz="2400" dirty="0" smtClean="0"/>
          </a:p>
          <a:p>
            <a:pPr algn="r" rtl="1"/>
            <a:r>
              <a:rPr lang="en-US" sz="2400" dirty="0" smtClean="0"/>
              <a:t> </a:t>
            </a:r>
            <a:r>
              <a:rPr lang="fa-IR" sz="2400" dirty="0"/>
              <a:t>افراد غیر ایمنی که تماسهای اتفاقی شغلی یا غیر شغلی با ابزار تیز و برنده و </a:t>
            </a:r>
            <a:r>
              <a:rPr lang="fa-IR" sz="2400" dirty="0" smtClean="0"/>
              <a:t>سوزن مشکوک </a:t>
            </a:r>
            <a:r>
              <a:rPr lang="fa-IR" sz="2400" dirty="0"/>
              <a:t>به آلودگی </a:t>
            </a:r>
            <a:r>
              <a:rPr lang="fa-IR" sz="2400" dirty="0" smtClean="0"/>
              <a:t>دارند</a:t>
            </a:r>
            <a:endParaRPr lang="fa-IR" sz="2400" dirty="0"/>
          </a:p>
          <a:p>
            <a:pPr algn="r" rtl="1"/>
            <a:r>
              <a:rPr lang="fa-IR" sz="2400" dirty="0"/>
              <a:t> در افراد غیر ایمنی که ارتباط جنسی محافظت نشده با افراد مشکوک به ابتلا دارند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411162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2800" dirty="0">
                <a:cs typeface="2  Titr" panose="00000700000000000000" pitchFamily="2" charset="-78"/>
              </a:rPr>
              <a:t>بقای ویروس هپاتیت </a:t>
            </a:r>
            <a:r>
              <a:rPr lang="en-US" sz="2800" dirty="0">
                <a:cs typeface="2  Titr" panose="00000700000000000000" pitchFamily="2" charset="-78"/>
              </a:rPr>
              <a:t>B </a:t>
            </a:r>
            <a:r>
              <a:rPr lang="fa-IR" sz="2800" dirty="0">
                <a:cs typeface="2  Titr" panose="00000700000000000000" pitchFamily="2" charset="-78"/>
              </a:rPr>
              <a:t>در </a:t>
            </a:r>
            <a:r>
              <a:rPr lang="fa-IR" sz="2800" dirty="0" smtClean="0">
                <a:cs typeface="2  Titr" panose="00000700000000000000" pitchFamily="2" charset="-78"/>
              </a:rPr>
              <a:t>محیط:</a:t>
            </a:r>
            <a:endParaRPr lang="en-US" sz="28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1733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305800" cy="5626291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/>
              <a:t>- پرهیز از استفاده از وسایل تزریق مشترک شامل سرنگ و </a:t>
            </a:r>
            <a:r>
              <a:rPr lang="fa-IR" dirty="0" smtClean="0"/>
              <a:t>سوزن</a:t>
            </a:r>
            <a:endParaRPr lang="fa-IR" dirty="0"/>
          </a:p>
          <a:p>
            <a:pPr algn="r" rtl="1"/>
            <a:r>
              <a:rPr lang="fa-IR" dirty="0"/>
              <a:t>4 - پرهیز از استفاده از تیغ اصلاح و مسواک </a:t>
            </a:r>
            <a:r>
              <a:rPr lang="fa-IR" dirty="0" smtClean="0"/>
              <a:t>مشترک</a:t>
            </a:r>
            <a:endParaRPr lang="fa-IR" dirty="0"/>
          </a:p>
          <a:p>
            <a:pPr algn="r" rtl="1"/>
            <a:r>
              <a:rPr lang="fa-IR" dirty="0"/>
              <a:t>5 - پرهیز از خالکوبی/ تاتو و حجامت با استفاده از وسایل غیر استریل و در مراکز </a:t>
            </a:r>
            <a:r>
              <a:rPr lang="fa-IR" dirty="0" smtClean="0"/>
              <a:t>غیرمطمئن</a:t>
            </a:r>
          </a:p>
          <a:p>
            <a:pPr algn="r" rtl="1"/>
            <a:r>
              <a:rPr lang="fa-IR" dirty="0" smtClean="0"/>
              <a:t>6 </a:t>
            </a:r>
            <a:r>
              <a:rPr lang="fa-IR" dirty="0"/>
              <a:t>- اجرای استراتژی خون سالم شامل غربالگری و تضمین کیفیت کلیه خونهای </a:t>
            </a:r>
            <a:r>
              <a:rPr lang="fa-IR" dirty="0" smtClean="0"/>
              <a:t>اهدایی توسط </a:t>
            </a:r>
            <a:r>
              <a:rPr lang="fa-IR" dirty="0"/>
              <a:t>سازمان انتقال </a:t>
            </a:r>
            <a:r>
              <a:rPr lang="fa-IR" dirty="0" smtClean="0"/>
              <a:t>خون</a:t>
            </a:r>
          </a:p>
          <a:p>
            <a:pPr algn="r" rtl="1"/>
            <a:r>
              <a:rPr lang="fa-IR" dirty="0" smtClean="0"/>
              <a:t>7 </a:t>
            </a:r>
            <a:r>
              <a:rPr lang="fa-IR" dirty="0"/>
              <a:t>- خویشتنداری در دوران مجرد بودن، وفاداری به همسر در زمان تاهل و روابط </a:t>
            </a:r>
            <a:r>
              <a:rPr lang="fa-IR" dirty="0" smtClean="0"/>
              <a:t>جنسی محافظت </a:t>
            </a:r>
            <a:r>
              <a:rPr lang="fa-IR" dirty="0"/>
              <a:t>شده به عنوان مهمترین راه پیشگیری از انتقال هپاتیت از طریق </a:t>
            </a:r>
            <a:r>
              <a:rPr lang="fa-IR" dirty="0" smtClean="0"/>
              <a:t>جنسی</a:t>
            </a:r>
          </a:p>
          <a:p>
            <a:pPr algn="r" rtl="1"/>
            <a:r>
              <a:rPr lang="fa-IR" dirty="0" smtClean="0"/>
              <a:t>8 </a:t>
            </a:r>
            <a:r>
              <a:rPr lang="fa-IR" dirty="0"/>
              <a:t>- رعایت اصول احتیاطات استاندارد برای پیشگیری از ابتلای شغلی و اتفاقی از </a:t>
            </a:r>
            <a:r>
              <a:rPr lang="fa-IR" dirty="0" smtClean="0"/>
              <a:t>جمله استفاده </a:t>
            </a:r>
            <a:r>
              <a:rPr lang="fa-IR" dirty="0"/>
              <a:t>از دستکش، عینک، گان، ماسک صورت و دهان به منظور پیشگیری از تماس </a:t>
            </a:r>
            <a:r>
              <a:rPr lang="fa-IR" dirty="0" smtClean="0"/>
              <a:t>با خون </a:t>
            </a:r>
            <a:r>
              <a:rPr lang="fa-IR" dirty="0"/>
              <a:t>و دیگر مایعات بالقوه عفونی افراد آلوده.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74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dirty="0"/>
              <a:t> کلیه پرسنل شاغل در مراکز بهداشتی درمانی بستری و سرپایی که به نحوی با خون </a:t>
            </a:r>
            <a:r>
              <a:rPr lang="fa-IR" dirty="0" smtClean="0"/>
              <a:t>وترشحات </a:t>
            </a:r>
            <a:r>
              <a:rPr lang="fa-IR" dirty="0"/>
              <a:t>آغشته به خون و مایعات بدن بیماران در تماس هستند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/>
              <a:t>بیماران تحت درمان با دیالیز و بیماران نیازمند به تزریق مکرر خون و </a:t>
            </a:r>
            <a:r>
              <a:rPr lang="fa-IR" dirty="0" smtClean="0"/>
              <a:t>فرآوردههای خونی </a:t>
            </a:r>
            <a:r>
              <a:rPr lang="fa-IR" dirty="0"/>
              <a:t>)بیماران هموفیلی، تالاسمی </a:t>
            </a:r>
            <a:r>
              <a:rPr lang="fa-IR" dirty="0" smtClean="0"/>
              <a:t>و</a:t>
            </a:r>
            <a:r>
              <a:rPr lang="en-US" dirty="0" smtClean="0"/>
              <a:t>..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مبتلایان به هپاتیت </a:t>
            </a:r>
            <a:r>
              <a:rPr lang="en-US" dirty="0"/>
              <a:t>C </a:t>
            </a:r>
            <a:endParaRPr lang="en-US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مبتلایان به </a:t>
            </a:r>
            <a:r>
              <a:rPr lang="en-US" dirty="0"/>
              <a:t>HIV </a:t>
            </a:r>
            <a:r>
              <a:rPr lang="en-US" dirty="0" smtClean="0"/>
              <a:t> </a:t>
            </a:r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افراد خانواده مبتلایان به هپاتیت </a:t>
            </a:r>
            <a:r>
              <a:rPr lang="en-US" dirty="0"/>
              <a:t>B </a:t>
            </a:r>
            <a:r>
              <a:rPr lang="fa-IR" dirty="0"/>
              <a:t>ساکن در زیر یک سقف مسکونی </a:t>
            </a:r>
            <a:r>
              <a:rPr lang="fa-IR" dirty="0" smtClean="0"/>
              <a:t>مشترک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افرادی که باید تحت درمان با داروهای سرکوب گر سیستم ایمنی قرار </a:t>
            </a:r>
            <a:r>
              <a:rPr lang="fa-IR" dirty="0" smtClean="0"/>
              <a:t>گیرند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بیماران مبتلا به بیماری مزمن </a:t>
            </a:r>
            <a:r>
              <a:rPr lang="fa-IR" dirty="0" smtClean="0"/>
              <a:t>کبدی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بیماران مبتلا به </a:t>
            </a:r>
            <a:r>
              <a:rPr lang="fa-IR" dirty="0" smtClean="0"/>
              <a:t>دیابت</a:t>
            </a:r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a-IR" sz="2800" dirty="0">
                <a:cs typeface="2  Titr" panose="00000700000000000000" pitchFamily="2" charset="-78"/>
              </a:rPr>
              <a:t>گروههای واجد شرایط </a:t>
            </a:r>
            <a:r>
              <a:rPr lang="fa-IR" sz="2800" dirty="0" smtClean="0">
                <a:cs typeface="2  Titr" panose="00000700000000000000" pitchFamily="2" charset="-78"/>
              </a:rPr>
              <a:t>واکسیناسیون:</a:t>
            </a:r>
            <a:endParaRPr lang="en-US" sz="28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3630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626291"/>
          </a:xfrm>
        </p:spPr>
        <p:txBody>
          <a:bodyPr>
            <a:normAutofit/>
          </a:bodyPr>
          <a:lstStyle/>
          <a:p>
            <a:pPr algn="r" rtl="1"/>
            <a:r>
              <a:rPr lang="fa-IR" dirty="0"/>
              <a:t> کودکان و نوجوانانی که در کانونهای اصلاح و تربیت نگهداری </a:t>
            </a:r>
            <a:r>
              <a:rPr lang="fa-IR" dirty="0" smtClean="0"/>
              <a:t>میشوند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کودکان عقب مانده ذهنی و پرسنل موسسات نگهداری این کودکان، پرسنل </a:t>
            </a:r>
            <a:r>
              <a:rPr lang="fa-IR" dirty="0" smtClean="0"/>
              <a:t>خانه سالمندان </a:t>
            </a:r>
            <a:r>
              <a:rPr lang="fa-IR" dirty="0"/>
              <a:t>و معلمین مدارس </a:t>
            </a:r>
            <a:r>
              <a:rPr lang="fa-IR" dirty="0" smtClean="0"/>
              <a:t>استثنایی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آتش نشانان، امدادگران اورژانس، زندان بانان، کارشناسان آزمایشگاههای </a:t>
            </a:r>
            <a:r>
              <a:rPr lang="fa-IR" dirty="0" smtClean="0"/>
              <a:t>تحقیقات جنایی </a:t>
            </a:r>
            <a:r>
              <a:rPr lang="fa-IR" dirty="0"/>
              <a:t>و صحنه جرم و پزشکی قانونی،</a:t>
            </a:r>
          </a:p>
          <a:p>
            <a:pPr algn="r" rtl="1"/>
            <a:r>
              <a:rPr lang="fa-IR" dirty="0"/>
              <a:t> کلیه زندانیان</a:t>
            </a:r>
          </a:p>
          <a:p>
            <a:pPr algn="r" rtl="1"/>
            <a:r>
              <a:rPr lang="fa-IR" dirty="0" smtClean="0"/>
              <a:t>،  </a:t>
            </a:r>
            <a:r>
              <a:rPr lang="fa-IR" dirty="0"/>
              <a:t>افراد دارای رفتار پرخطر جنسی و اعتیاد تزریقی،</a:t>
            </a:r>
          </a:p>
          <a:p>
            <a:pPr algn="r" rtl="1"/>
            <a:r>
              <a:rPr lang="fa-IR" dirty="0"/>
              <a:t> رفتگران </a:t>
            </a:r>
            <a:r>
              <a:rPr lang="fa-IR" dirty="0" smtClean="0"/>
              <a:t>شهرداری</a:t>
            </a:r>
            <a:endParaRPr lang="en-US" dirty="0" smtClean="0"/>
          </a:p>
          <a:p>
            <a:pPr algn="r" rtl="1"/>
            <a:r>
              <a:rPr lang="fa-IR" dirty="0" smtClean="0"/>
              <a:t> آرایشگران</a:t>
            </a:r>
            <a:endParaRPr lang="en-US" dirty="0" smtClean="0"/>
          </a:p>
          <a:p>
            <a:pPr algn="r" rtl="1"/>
            <a:r>
              <a:rPr lang="fa-IR" dirty="0" smtClean="0"/>
              <a:t>ساکنین </a:t>
            </a:r>
            <a:r>
              <a:rPr lang="fa-IR" dirty="0"/>
              <a:t>گرم خانهها و مراکز نگهداری افراد بی </a:t>
            </a:r>
            <a:r>
              <a:rPr lang="fa-IR" dirty="0" smtClean="0"/>
              <a:t>خانمان</a:t>
            </a:r>
            <a:endParaRPr lang="en-US" dirty="0" smtClean="0"/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افرادی که در تماس شغلی با اجساد میباشند </a:t>
            </a:r>
            <a:r>
              <a:rPr lang="en-US" dirty="0" smtClean="0"/>
              <a:t>)</a:t>
            </a:r>
            <a:r>
              <a:rPr lang="fa-IR" dirty="0" smtClean="0"/>
              <a:t>مانند غسالها</a:t>
            </a:r>
            <a:r>
              <a:rPr lang="en-US" dirty="0"/>
              <a:t>(</a:t>
            </a:r>
            <a:r>
              <a:rPr lang="fa-IR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54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940491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fa-IR" dirty="0" smtClean="0"/>
              <a:t>ماهیت </a:t>
            </a:r>
            <a:r>
              <a:rPr lang="fa-IR" dirty="0"/>
              <a:t>این واکسن </a:t>
            </a:r>
            <a:r>
              <a:rPr lang="fa-IR" dirty="0" smtClean="0"/>
              <a:t>آنتی</a:t>
            </a:r>
            <a:r>
              <a:rPr lang="en-US" dirty="0" smtClean="0"/>
              <a:t> </a:t>
            </a:r>
            <a:r>
              <a:rPr lang="fa-IR" dirty="0" smtClean="0"/>
              <a:t>ژن </a:t>
            </a:r>
            <a:r>
              <a:rPr lang="fa-IR" dirty="0"/>
              <a:t>سطحی ویروس بوده و برای افراد 10 سال و کوچکتر 5 / 0 میلی </a:t>
            </a:r>
            <a:r>
              <a:rPr lang="fa-IR" dirty="0" smtClean="0"/>
              <a:t>لیتر،برای </a:t>
            </a:r>
            <a:r>
              <a:rPr lang="fa-IR" dirty="0"/>
              <a:t>افراد بالای 10 سال، 1 میلی لیتر به صورت عضلانی در سه نوبت </a:t>
            </a:r>
            <a:r>
              <a:rPr lang="fa-IR" dirty="0" smtClean="0"/>
              <a:t>بدو </a:t>
            </a:r>
            <a:r>
              <a:rPr lang="fa-IR" dirty="0"/>
              <a:t>ورود، یک ماه و </a:t>
            </a:r>
            <a:r>
              <a:rPr lang="fa-IR" dirty="0" smtClean="0"/>
              <a:t>6ماه </a:t>
            </a:r>
            <a:r>
              <a:rPr lang="fa-IR" dirty="0"/>
              <a:t>پس از اولین </a:t>
            </a:r>
            <a:r>
              <a:rPr lang="fa-IR" dirty="0" smtClean="0"/>
              <a:t>مراجعه </a:t>
            </a:r>
            <a:r>
              <a:rPr lang="fa-IR" dirty="0"/>
              <a:t>تزریق </a:t>
            </a:r>
            <a:r>
              <a:rPr lang="fa-IR" dirty="0" smtClean="0"/>
              <a:t>میشود</a:t>
            </a:r>
            <a:r>
              <a:rPr lang="fa-IR" dirty="0"/>
              <a:t>. در بزرگسالان دیالیزی و بزرگسالان مبتلا به </a:t>
            </a:r>
            <a:r>
              <a:rPr lang="fa-IR" dirty="0" smtClean="0"/>
              <a:t>نقایص سیستم </a:t>
            </a:r>
            <a:r>
              <a:rPr lang="fa-IR" dirty="0"/>
              <a:t>ایمنی دز واکسن دو برابر است. در حال حاضر کلیه نوزادان متولد شده در کشور </a:t>
            </a:r>
            <a:r>
              <a:rPr lang="fa-IR" dirty="0" smtClean="0"/>
              <a:t>با دریافت </a:t>
            </a:r>
            <a:r>
              <a:rPr lang="fa-IR" dirty="0"/>
              <a:t>واکسن پنتاوالان بر علیه 5 بیماری کزاز، دیفتری، سیاه </a:t>
            </a:r>
            <a:r>
              <a:rPr lang="fa-IR" dirty="0" smtClean="0"/>
              <a:t>سرفه</a:t>
            </a:r>
            <a:r>
              <a:rPr lang="fa-IR" dirty="0"/>
              <a:t>، هپاتیت </a:t>
            </a:r>
            <a:r>
              <a:rPr lang="en-US" dirty="0"/>
              <a:t>B </a:t>
            </a:r>
            <a:r>
              <a:rPr lang="fa-IR" dirty="0"/>
              <a:t>و </a:t>
            </a:r>
            <a:r>
              <a:rPr lang="fa-IR" dirty="0" smtClean="0"/>
              <a:t>هموفیلوس آنفلوانزای </a:t>
            </a:r>
            <a:r>
              <a:rPr lang="en-US" dirty="0"/>
              <a:t>B </a:t>
            </a:r>
            <a:r>
              <a:rPr lang="fa-IR" dirty="0"/>
              <a:t>ایمن </a:t>
            </a:r>
            <a:r>
              <a:rPr lang="fa-IR" dirty="0" smtClean="0"/>
              <a:t>میشوند.</a:t>
            </a:r>
          </a:p>
          <a:p>
            <a:pPr algn="r" rtl="1"/>
            <a:r>
              <a:rPr lang="fa-IR" sz="2400" dirty="0">
                <a:cs typeface="2  Titr" panose="00000700000000000000" pitchFamily="2" charset="-78"/>
              </a:rPr>
              <a:t>اهمیت درمان در </a:t>
            </a:r>
            <a:r>
              <a:rPr lang="fa-IR" sz="2400" dirty="0" smtClean="0">
                <a:cs typeface="2  Titr" panose="00000700000000000000" pitchFamily="2" charset="-78"/>
              </a:rPr>
              <a:t>هپاتیت: </a:t>
            </a:r>
          </a:p>
          <a:p>
            <a:pPr algn="r" rtl="1"/>
            <a:r>
              <a:rPr lang="fa-IR" sz="2400" dirty="0" smtClean="0"/>
              <a:t>در بیماران هپ</a:t>
            </a:r>
            <a:r>
              <a:rPr lang="fa-IR" sz="2400" dirty="0" smtClean="0">
                <a:solidFill>
                  <a:srgbClr val="FF0000"/>
                </a:solidFill>
              </a:rPr>
              <a:t>اتیت </a:t>
            </a:r>
            <a:r>
              <a:rPr lang="en-US" sz="2400" dirty="0" smtClean="0">
                <a:solidFill>
                  <a:srgbClr val="FF0000"/>
                </a:solidFill>
              </a:rPr>
              <a:t>B</a:t>
            </a:r>
            <a:r>
              <a:rPr lang="fa-IR" sz="2400" dirty="0" smtClean="0">
                <a:solidFill>
                  <a:srgbClr val="FF0000"/>
                </a:solidFill>
              </a:rPr>
              <a:t>حاد </a:t>
            </a:r>
            <a:r>
              <a:rPr lang="fa-IR" sz="2400" dirty="0" smtClean="0"/>
              <a:t>مهمترین اقدامات ( داروی خاصی مصرف نمی شود و می بایست رژیم غذایی مناسب –افزایش مصرف مایعات- عدم استفاده از مسکنهای استامینوفن –پاراستامول-وداروهای ضد استفراغ )در برنامه کار قرار گیرد.</a:t>
            </a:r>
          </a:p>
          <a:p>
            <a:pPr algn="r" rtl="1"/>
            <a:endParaRPr lang="fa-IR" sz="2400" dirty="0" smtClean="0"/>
          </a:p>
          <a:p>
            <a:pPr algn="r" rtl="1"/>
            <a:r>
              <a:rPr lang="fa-IR" sz="2400" dirty="0"/>
              <a:t>هدف اصلی درمان بیماران مبتلا به </a:t>
            </a:r>
            <a:r>
              <a:rPr lang="fa-IR" sz="2400" dirty="0">
                <a:solidFill>
                  <a:srgbClr val="FF0000"/>
                </a:solidFill>
              </a:rPr>
              <a:t>هپاتیت </a:t>
            </a:r>
            <a:r>
              <a:rPr lang="en-US" sz="2400" dirty="0">
                <a:solidFill>
                  <a:srgbClr val="FF0000"/>
                </a:solidFill>
              </a:rPr>
              <a:t>B </a:t>
            </a:r>
            <a:r>
              <a:rPr lang="fa-IR" sz="2400" dirty="0">
                <a:solidFill>
                  <a:srgbClr val="FF0000"/>
                </a:solidFill>
              </a:rPr>
              <a:t>مزمن</a:t>
            </a:r>
            <a:r>
              <a:rPr lang="fa-IR" sz="2400" dirty="0"/>
              <a:t>، افزایش بقاء و بهبود کیفیت </a:t>
            </a:r>
            <a:r>
              <a:rPr lang="fa-IR" sz="2400" dirty="0" smtClean="0"/>
              <a:t>زندگی مبتلایان است.که می بایست درمان دارویی جهت توقف ویروس (اینترفرون های تزریقی وقرص های ضد ویروس که التهاب راکاهش دهد وریسک انتقال را کم کند.ودر نهایت پیوند کبد)</a:t>
            </a: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2400" dirty="0" smtClean="0">
                <a:solidFill>
                  <a:schemeClr val="tx1"/>
                </a:solidFill>
              </a:rPr>
              <a:t>واکسن هپاتیت </a:t>
            </a:r>
            <a:r>
              <a:rPr lang="en-US" sz="2400" dirty="0" smtClean="0">
                <a:solidFill>
                  <a:schemeClr val="tx1"/>
                </a:solidFill>
              </a:rPr>
              <a:t>B</a:t>
            </a:r>
            <a:r>
              <a:rPr lang="fa-IR" sz="2400" dirty="0" smtClean="0">
                <a:solidFill>
                  <a:schemeClr val="tx1"/>
                </a:solidFill>
              </a:rPr>
              <a:t> ودفعات تزریق</a:t>
            </a:r>
            <a:r>
              <a:rPr lang="fa-IR" sz="2400" dirty="0" smtClean="0"/>
              <a:t>: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8754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382000" cy="5550091"/>
          </a:xfrm>
        </p:spPr>
        <p:txBody>
          <a:bodyPr>
            <a:normAutofit fontScale="92500"/>
          </a:bodyPr>
          <a:lstStyle/>
          <a:p>
            <a:pPr algn="r" rtl="1"/>
            <a:r>
              <a:rPr lang="fa-IR" dirty="0"/>
              <a:t> پیشگیری از انتقال ویروس از مادر مبتلا به فرزند</a:t>
            </a:r>
            <a:r>
              <a:rPr lang="fa-IR" dirty="0" smtClean="0"/>
              <a:t>،</a:t>
            </a:r>
          </a:p>
          <a:p>
            <a:pPr algn="r" rtl="1"/>
            <a:r>
              <a:rPr lang="fa-IR" dirty="0" smtClean="0"/>
              <a:t> سرکوب فعالیت مجدد ویروس هپاتیت </a:t>
            </a:r>
            <a:r>
              <a:rPr lang="en-US" dirty="0" smtClean="0"/>
              <a:t>B </a:t>
            </a:r>
            <a:endParaRPr lang="fa-IR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 smtClean="0"/>
              <a:t>پیشگیری و درمان تظاهرات خارج کبدی همراه با هپاتیت </a:t>
            </a:r>
            <a:r>
              <a:rPr lang="en-US" dirty="0" smtClean="0"/>
              <a:t>B </a:t>
            </a:r>
            <a:endParaRPr lang="fa-IR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 smtClean="0"/>
              <a:t>پسرفت فیبروز و سیروز در بیماران مبتلا به سیروز و فیبروز پیشرفته.</a:t>
            </a:r>
          </a:p>
          <a:p>
            <a:pPr algn="r" rtl="1"/>
            <a:r>
              <a:rPr lang="fa-IR" sz="2400" dirty="0" smtClean="0">
                <a:cs typeface="2  Titr" panose="00000700000000000000" pitchFamily="2" charset="-78"/>
              </a:rPr>
              <a:t>داروهای بیماران هپاتیتی:</a:t>
            </a:r>
            <a:endParaRPr lang="fa-IR" sz="2400" dirty="0">
              <a:cs typeface="2  Titr" panose="00000700000000000000" pitchFamily="2" charset="-78"/>
            </a:endParaRPr>
          </a:p>
          <a:p>
            <a:pPr algn="r" rtl="1"/>
            <a:r>
              <a:rPr lang="fa-IR" sz="2400" dirty="0"/>
              <a:t>داروی </a:t>
            </a:r>
            <a:r>
              <a:rPr lang="fa-IR" sz="2400" dirty="0" smtClean="0"/>
              <a:t>انتکاویر( </a:t>
            </a:r>
            <a:r>
              <a:rPr lang="en-US" sz="2400" dirty="0"/>
              <a:t>ETV = </a:t>
            </a:r>
            <a:r>
              <a:rPr lang="en-US" sz="2400" dirty="0" err="1"/>
              <a:t>Entecavir</a:t>
            </a:r>
            <a:r>
              <a:rPr lang="en-US" sz="2400" dirty="0"/>
              <a:t> ( </a:t>
            </a:r>
            <a:r>
              <a:rPr lang="fa-IR" sz="2400" dirty="0"/>
              <a:t>برای افراد زیر 11 </a:t>
            </a:r>
            <a:r>
              <a:rPr lang="fa-IR" sz="2400" dirty="0" smtClean="0"/>
              <a:t>سال </a:t>
            </a:r>
          </a:p>
          <a:p>
            <a:pPr algn="r" rtl="1"/>
            <a:r>
              <a:rPr lang="fa-IR" sz="2400" dirty="0"/>
              <a:t>تنوفوویر به اشکال مختلف آن از </a:t>
            </a:r>
            <a:r>
              <a:rPr lang="fa-IR" sz="2400" dirty="0" smtClean="0"/>
              <a:t>جمله تنوفوویر </a:t>
            </a:r>
            <a:r>
              <a:rPr lang="fa-IR" sz="2400" dirty="0"/>
              <a:t>دیسوپورکسیل فومارات ) </a:t>
            </a:r>
            <a:r>
              <a:rPr lang="en-US" sz="2400" dirty="0" smtClean="0"/>
              <a:t>TDF </a:t>
            </a:r>
            <a:r>
              <a:rPr lang="en-US" sz="2400" dirty="0"/>
              <a:t>= </a:t>
            </a:r>
            <a:r>
              <a:rPr lang="en-US" sz="2400" dirty="0" err="1"/>
              <a:t>Tenofovir</a:t>
            </a:r>
            <a:r>
              <a:rPr lang="en-US" sz="2400" dirty="0"/>
              <a:t> </a:t>
            </a:r>
            <a:r>
              <a:rPr lang="en-US" sz="2400" dirty="0" err="1"/>
              <a:t>Disoproxil</a:t>
            </a:r>
            <a:r>
              <a:rPr lang="en-US" sz="2400" dirty="0"/>
              <a:t> </a:t>
            </a:r>
            <a:r>
              <a:rPr lang="en-US" sz="2400" dirty="0" err="1"/>
              <a:t>Fumarate</a:t>
            </a:r>
            <a:r>
              <a:rPr lang="en-US" sz="2400" dirty="0"/>
              <a:t> </a:t>
            </a:r>
            <a:r>
              <a:rPr lang="fa-IR" sz="2400" dirty="0" smtClean="0"/>
              <a:t>یا تنوفوویرآلا </a:t>
            </a:r>
            <a:r>
              <a:rPr lang="fa-IR" sz="2400" dirty="0"/>
              <a:t>فناماید </a:t>
            </a:r>
            <a:r>
              <a:rPr lang="en-US" sz="2400" dirty="0" smtClean="0"/>
              <a:t>TAF </a:t>
            </a:r>
            <a:r>
              <a:rPr lang="en-US" sz="2400" dirty="0"/>
              <a:t>= </a:t>
            </a:r>
            <a:r>
              <a:rPr lang="en-US" sz="2400" dirty="0" err="1"/>
              <a:t>Tenofovir</a:t>
            </a:r>
            <a:r>
              <a:rPr lang="en-US" sz="2400" dirty="0"/>
              <a:t> </a:t>
            </a:r>
            <a:r>
              <a:rPr lang="en-US" sz="2400" dirty="0" err="1"/>
              <a:t>Alafenamide</a:t>
            </a:r>
            <a:r>
              <a:rPr lang="en-US" sz="2400" dirty="0"/>
              <a:t> </a:t>
            </a:r>
            <a:r>
              <a:rPr lang="fa-IR" sz="2400" dirty="0" smtClean="0"/>
              <a:t>به </a:t>
            </a:r>
            <a:r>
              <a:rPr lang="fa-IR" sz="2400" dirty="0"/>
              <a:t>شکل قرص استفاده کرد</a:t>
            </a:r>
            <a:r>
              <a:rPr lang="fa-IR" sz="2400" dirty="0" smtClean="0"/>
              <a:t>.</a:t>
            </a:r>
          </a:p>
          <a:p>
            <a:pPr marL="109728" indent="0" algn="r" rtl="1">
              <a:buNone/>
            </a:pPr>
            <a:r>
              <a:rPr lang="fa-IR" sz="2400" dirty="0" smtClean="0">
                <a:cs typeface="2  Titr" panose="00000700000000000000" pitchFamily="2" charset="-78"/>
              </a:rPr>
              <a:t>پیگیری:</a:t>
            </a:r>
          </a:p>
          <a:p>
            <a:pPr marL="109728" indent="0" algn="r" rtl="1">
              <a:buNone/>
            </a:pPr>
            <a:r>
              <a:rPr lang="fa-IR" sz="2400" dirty="0"/>
              <a:t>پس از تشخیص فرد </a:t>
            </a:r>
            <a:r>
              <a:rPr lang="en-US" sz="2400" dirty="0"/>
              <a:t>HBs-Ag </a:t>
            </a:r>
            <a:r>
              <a:rPr lang="fa-IR" sz="2400" dirty="0"/>
              <a:t>مثبت در خانواده، بررسی و انجام </a:t>
            </a:r>
            <a:r>
              <a:rPr lang="fa-IR" sz="2400" dirty="0" smtClean="0"/>
              <a:t>آزمایش </a:t>
            </a:r>
            <a:r>
              <a:rPr lang="fa-IR" sz="2400" dirty="0"/>
              <a:t>برای </a:t>
            </a:r>
            <a:r>
              <a:rPr lang="fa-IR" sz="2400" dirty="0" smtClean="0"/>
              <a:t>والدین،خواهر </a:t>
            </a:r>
            <a:r>
              <a:rPr lang="fa-IR" sz="2400" dirty="0"/>
              <a:t>و برادر، همسر و فرزندان و کلیه کسانی که با وی زیر یک سقف زندگی </a:t>
            </a:r>
            <a:r>
              <a:rPr lang="fa-IR" sz="2400" dirty="0" smtClean="0"/>
              <a:t>میکنند،الزامی </a:t>
            </a:r>
            <a:r>
              <a:rPr lang="fa-IR" sz="2400" dirty="0"/>
              <a:t>است. در صورت منفی بودن نتیجه آزمایش، آنها باید واکسن هپاتیت </a:t>
            </a:r>
            <a:r>
              <a:rPr lang="en-US" sz="2400" dirty="0"/>
              <a:t>B </a:t>
            </a:r>
            <a:r>
              <a:rPr lang="fa-IR" sz="2400" dirty="0"/>
              <a:t>تزریق نمایند</a:t>
            </a:r>
            <a:r>
              <a:rPr lang="fa-IR" sz="2400" dirty="0">
                <a:cs typeface="2  Titr" panose="00000700000000000000" pitchFamily="2" charset="-78"/>
              </a:rPr>
              <a:t>.</a:t>
            </a:r>
            <a:endParaRPr lang="en-US" sz="24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8193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691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/>
              <a:t>مصرف مواد غذایی سالم و رژیم غذایی متعادل )مصرف بیشتر سبزیجات و میوه </a:t>
            </a:r>
            <a:r>
              <a:rPr lang="fa-IR" dirty="0" smtClean="0"/>
              <a:t>جات تازه</a:t>
            </a:r>
            <a:r>
              <a:rPr lang="fa-IR" dirty="0"/>
              <a:t>، مصرف بیشتر ماهی و غذاهای دریایی، پرهیز از مصرف چربی و اغذیه آماده </a:t>
            </a:r>
            <a:r>
              <a:rPr lang="fa-IR" dirty="0" smtClean="0"/>
              <a:t>ومصرف </a:t>
            </a:r>
            <a:r>
              <a:rPr lang="fa-IR" dirty="0"/>
              <a:t>بیشتر ویتامین </a:t>
            </a:r>
            <a:r>
              <a:rPr lang="en-US" dirty="0"/>
              <a:t>B1 </a:t>
            </a:r>
            <a:endParaRPr lang="fa-IR" dirty="0" smtClean="0"/>
          </a:p>
          <a:p>
            <a:pPr algn="r" rtl="1"/>
            <a:r>
              <a:rPr lang="en-US" dirty="0" smtClean="0"/>
              <a:t> </a:t>
            </a:r>
            <a:r>
              <a:rPr lang="fa-IR" dirty="0"/>
              <a:t>ورزش مستمر و </a:t>
            </a:r>
            <a:r>
              <a:rPr lang="fa-IR" dirty="0" smtClean="0"/>
              <a:t>مرتب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قطع مصرف الکل یا حداقل کاهش مصرف </a:t>
            </a:r>
            <a:r>
              <a:rPr lang="fa-IR" dirty="0" smtClean="0"/>
              <a:t>الکل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قطع مصرف سیگار و مواد </a:t>
            </a:r>
            <a:r>
              <a:rPr lang="fa-IR" dirty="0" smtClean="0"/>
              <a:t>دخانی</a:t>
            </a:r>
          </a:p>
          <a:p>
            <a:pPr algn="r" rtl="1"/>
            <a:r>
              <a:rPr lang="fa-IR" dirty="0" smtClean="0"/>
              <a:t>تلاش </a:t>
            </a:r>
            <a:r>
              <a:rPr lang="fa-IR" dirty="0"/>
              <a:t>افراد چاق برای کاهش اضافه </a:t>
            </a:r>
            <a:r>
              <a:rPr lang="fa-IR" dirty="0" smtClean="0"/>
              <a:t>وزن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پرهیز از مصرف سرنگ و سوزن مشترک با </a:t>
            </a:r>
            <a:r>
              <a:rPr lang="fa-IR" dirty="0" smtClean="0"/>
              <a:t>دیگران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استفاده از تیغ ریش تراشی و مسواک انفرادی و </a:t>
            </a:r>
            <a:r>
              <a:rPr lang="fa-IR" dirty="0" smtClean="0"/>
              <a:t>شخصی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پرهیز از ارتباط جنسی محافظت نشده با همسر/ شریک جنسی غیر </a:t>
            </a:r>
            <a:r>
              <a:rPr lang="fa-IR" dirty="0" smtClean="0"/>
              <a:t>ایمن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واکسیناسیون هپاتیت </a:t>
            </a:r>
            <a:r>
              <a:rPr lang="en-US" dirty="0"/>
              <a:t>B </a:t>
            </a:r>
            <a:r>
              <a:rPr lang="fa-IR" dirty="0"/>
              <a:t>برای همسر/ شریک جنسی غیر ایمن در صورت منفی </a:t>
            </a:r>
            <a:r>
              <a:rPr lang="fa-IR" dirty="0" smtClean="0"/>
              <a:t>بودن نتیجه </a:t>
            </a:r>
            <a:r>
              <a:rPr lang="fa-IR" dirty="0"/>
              <a:t>آزمایش </a:t>
            </a:r>
            <a:r>
              <a:rPr lang="en-US" dirty="0"/>
              <a:t>HBs-Ag </a:t>
            </a:r>
            <a:endParaRPr lang="fa-IR" dirty="0" smtClean="0"/>
          </a:p>
          <a:p>
            <a:pPr algn="r" rtl="1"/>
            <a:r>
              <a:rPr lang="en-US" dirty="0" smtClean="0"/>
              <a:t> </a:t>
            </a:r>
            <a:r>
              <a:rPr lang="fa-IR" dirty="0"/>
              <a:t>استفاده از محلولهای سفیدکننده خانگی برای تمیز کردن سطوحی که آغشته به </a:t>
            </a:r>
            <a:r>
              <a:rPr lang="fa-IR" dirty="0" smtClean="0"/>
              <a:t>خون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پرهیز از اهدای خون</a:t>
            </a:r>
            <a:r>
              <a:rPr lang="fa-IR" dirty="0" smtClean="0"/>
              <a:t>.</a:t>
            </a:r>
          </a:p>
          <a:p>
            <a:pPr algn="r" rtl="1"/>
            <a:endParaRPr lang="fa-I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pPr algn="r" rtl="1"/>
            <a:r>
              <a:rPr lang="fa-IR" sz="2400" dirty="0">
                <a:cs typeface="2  Titr" panose="00000700000000000000" pitchFamily="2" charset="-78"/>
              </a:rPr>
              <a:t>سبک </a:t>
            </a:r>
            <a:r>
              <a:rPr lang="fa-IR" sz="2400" dirty="0" smtClean="0">
                <a:cs typeface="2  Titr" panose="00000700000000000000" pitchFamily="2" charset="-78"/>
              </a:rPr>
              <a:t>زندگی:</a:t>
            </a:r>
            <a:endParaRPr lang="en-US" sz="2400" dirty="0">
              <a:cs typeface="2 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293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229600" cy="5257800"/>
          </a:xfrm>
        </p:spPr>
        <p:txBody>
          <a:bodyPr>
            <a:normAutofit fontScale="85000" lnSpcReduction="10000"/>
          </a:bodyPr>
          <a:lstStyle/>
          <a:p>
            <a:pPr algn="r" rtl="1"/>
            <a:r>
              <a:rPr lang="fa-IR" dirty="0" smtClean="0"/>
              <a:t>.1 </a:t>
            </a:r>
            <a:r>
              <a:rPr lang="fa-IR" dirty="0">
                <a:cs typeface="2  Titr" panose="00000700000000000000" pitchFamily="2" charset="-78"/>
              </a:rPr>
              <a:t>سیروز</a:t>
            </a:r>
            <a:r>
              <a:rPr lang="fa-IR" dirty="0" smtClean="0">
                <a:cs typeface="2  Titr" panose="00000700000000000000" pitchFamily="2" charset="-78"/>
              </a:rPr>
              <a:t>:</a:t>
            </a:r>
          </a:p>
          <a:p>
            <a:pPr algn="r" rtl="1"/>
            <a:r>
              <a:rPr lang="fa-IR" dirty="0"/>
              <a:t>خستگی و ضعف،</a:t>
            </a:r>
          </a:p>
          <a:p>
            <a:pPr algn="r" rtl="1"/>
            <a:r>
              <a:rPr lang="fa-IR" dirty="0"/>
              <a:t> از دست دادن اشتها،</a:t>
            </a:r>
          </a:p>
          <a:p>
            <a:pPr algn="r" rtl="1"/>
            <a:r>
              <a:rPr lang="fa-IR" dirty="0"/>
              <a:t> کاهش وزن،</a:t>
            </a:r>
          </a:p>
          <a:p>
            <a:pPr algn="r" rtl="1"/>
            <a:r>
              <a:rPr lang="fa-IR" dirty="0"/>
              <a:t> احساس ناخوشی،</a:t>
            </a:r>
          </a:p>
          <a:p>
            <a:pPr algn="r" rtl="1"/>
            <a:r>
              <a:rPr lang="fa-IR" dirty="0"/>
              <a:t> خارش بسیار شدید در پوست،</a:t>
            </a:r>
          </a:p>
          <a:p>
            <a:pPr algn="r" rtl="1"/>
            <a:r>
              <a:rPr lang="fa-IR" dirty="0"/>
              <a:t> تورم در قوزک پا،</a:t>
            </a:r>
          </a:p>
          <a:p>
            <a:pPr algn="r" rtl="1"/>
            <a:r>
              <a:rPr lang="fa-IR" dirty="0"/>
              <a:t> حساسیت یا درد در شکم،</a:t>
            </a:r>
          </a:p>
          <a:p>
            <a:pPr algn="r" rtl="1"/>
            <a:r>
              <a:rPr lang="fa-IR" dirty="0"/>
              <a:t> ظهور خطوط قرمز کوچک )مویرگهای خونی( روی پوست،</a:t>
            </a:r>
          </a:p>
          <a:p>
            <a:pPr algn="r" rtl="1"/>
            <a:r>
              <a:rPr lang="fa-IR" dirty="0"/>
              <a:t> زرد شدن پوست و سفیدی چشم )زردی</a:t>
            </a:r>
            <a:r>
              <a:rPr lang="fa-IR" dirty="0" smtClean="0"/>
              <a:t>(.</a:t>
            </a:r>
          </a:p>
          <a:p>
            <a:pPr algn="r" rtl="1"/>
            <a:r>
              <a:rPr lang="fa-IR" dirty="0" smtClean="0"/>
              <a:t>.2 </a:t>
            </a:r>
            <a:r>
              <a:rPr lang="fa-IR" dirty="0">
                <a:cs typeface="2  Titr" panose="00000700000000000000" pitchFamily="2" charset="-78"/>
              </a:rPr>
              <a:t>هپاتیت </a:t>
            </a:r>
            <a:r>
              <a:rPr lang="fa-IR" dirty="0" smtClean="0">
                <a:cs typeface="2  Titr" panose="00000700000000000000" pitchFamily="2" charset="-78"/>
              </a:rPr>
              <a:t>برق آسا:</a:t>
            </a:r>
          </a:p>
          <a:p>
            <a:pPr algn="r" rtl="1"/>
            <a:r>
              <a:rPr lang="fa-IR" dirty="0" smtClean="0"/>
              <a:t>کمتر </a:t>
            </a:r>
            <a:r>
              <a:rPr lang="fa-IR" dirty="0"/>
              <a:t>از 1 نفر از 100 مورد مبتلا به هپاتیت </a:t>
            </a:r>
            <a:r>
              <a:rPr lang="en-US" dirty="0"/>
              <a:t>B </a:t>
            </a:r>
            <a:r>
              <a:rPr lang="fa-IR" dirty="0"/>
              <a:t>حاد ممکن است منجربه مشکلات جدی شود که به آن </a:t>
            </a:r>
            <a:r>
              <a:rPr lang="fa-IR" dirty="0" smtClean="0"/>
              <a:t>هپاتیت  برق آسا </a:t>
            </a:r>
            <a:r>
              <a:rPr lang="fa-IR" dirty="0"/>
              <a:t>گفته میشودهپاتیت </a:t>
            </a:r>
            <a:r>
              <a:rPr lang="fa-IR" dirty="0" smtClean="0"/>
              <a:t>برق آسا </a:t>
            </a:r>
            <a:r>
              <a:rPr lang="fa-IR" dirty="0"/>
              <a:t>اگر به سرعت</a:t>
            </a:r>
          </a:p>
          <a:p>
            <a:pPr algn="r" rtl="1"/>
            <a:r>
              <a:rPr lang="fa-IR" dirty="0"/>
              <a:t>درمان نشود، ممکن است باعث مرگ شود.</a:t>
            </a:r>
            <a:endParaRPr lang="fa-IR" dirty="0" smtClean="0"/>
          </a:p>
          <a:p>
            <a:pPr algn="r" rt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1143000"/>
          </a:xfrm>
        </p:spPr>
        <p:txBody>
          <a:bodyPr/>
          <a:lstStyle/>
          <a:p>
            <a:pPr algn="r" rtl="1"/>
            <a:r>
              <a:rPr lang="fa-IR" sz="2400" dirty="0" smtClean="0"/>
              <a:t>عو</a:t>
            </a:r>
            <a:r>
              <a:rPr lang="fa-IR" sz="2800" dirty="0" smtClean="0"/>
              <a:t>ارض هپاتیت</a:t>
            </a:r>
            <a:r>
              <a:rPr lang="en-US" sz="2800" dirty="0" smtClean="0"/>
              <a:t>B</a:t>
            </a:r>
            <a:r>
              <a:rPr lang="fa-IR" sz="2800" dirty="0" smtClean="0"/>
              <a:t>: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47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6096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6912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691"/>
          </a:xfrm>
        </p:spPr>
        <p:txBody>
          <a:bodyPr>
            <a:normAutofit fontScale="70000" lnSpcReduction="20000"/>
          </a:bodyPr>
          <a:lstStyle/>
          <a:p>
            <a:pPr algn="r" rtl="1"/>
            <a:r>
              <a:rPr lang="fa-IR" dirty="0"/>
              <a:t>زردی شدید،</a:t>
            </a:r>
          </a:p>
          <a:p>
            <a:pPr algn="r" rtl="1"/>
            <a:r>
              <a:rPr lang="fa-IR" dirty="0"/>
              <a:t> گیجی، خواب آلودگی و تیرگی شعور) </a:t>
            </a:r>
            <a:r>
              <a:rPr lang="en-US" dirty="0"/>
              <a:t>Confusion </a:t>
            </a:r>
            <a:endParaRPr lang="fa-IR" dirty="0" smtClean="0"/>
          </a:p>
          <a:p>
            <a:pPr algn="r" rtl="1"/>
            <a:r>
              <a:rPr lang="fa-IR" dirty="0" smtClean="0"/>
              <a:t>آنسفالوپاتی</a:t>
            </a:r>
            <a:r>
              <a:rPr lang="fa-IR" dirty="0"/>
              <a:t>،</a:t>
            </a:r>
          </a:p>
          <a:p>
            <a:pPr algn="r" rtl="1"/>
            <a:r>
              <a:rPr lang="fa-IR" dirty="0"/>
              <a:t> استفراغهای مکرر،</a:t>
            </a:r>
          </a:p>
          <a:p>
            <a:pPr algn="r" rtl="1"/>
            <a:r>
              <a:rPr lang="fa-IR" dirty="0"/>
              <a:t> خونریزی،</a:t>
            </a:r>
          </a:p>
          <a:p>
            <a:pPr algn="r" rtl="1"/>
            <a:r>
              <a:rPr lang="fa-IR" dirty="0"/>
              <a:t> تورم بدن و اندامها،</a:t>
            </a:r>
          </a:p>
          <a:p>
            <a:pPr algn="r" rtl="1"/>
            <a:r>
              <a:rPr lang="fa-IR" dirty="0"/>
              <a:t> نارسایی کلیوی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/>
              <a:t>3 </a:t>
            </a:r>
            <a:r>
              <a:rPr lang="fa-IR" dirty="0">
                <a:cs typeface="2  Titr" panose="00000700000000000000" pitchFamily="2" charset="-78"/>
              </a:rPr>
              <a:t>. سرطان کبد</a:t>
            </a:r>
            <a:r>
              <a:rPr lang="fa-IR" dirty="0" smtClean="0">
                <a:cs typeface="2  Titr" panose="00000700000000000000" pitchFamily="2" charset="-78"/>
              </a:rPr>
              <a:t>:</a:t>
            </a:r>
          </a:p>
          <a:p>
            <a:pPr algn="r" rtl="1"/>
            <a:r>
              <a:rPr lang="fa-IR" dirty="0"/>
              <a:t>سالانه یک نفر از هر 20 فردی که به علت هپاتیت </a:t>
            </a:r>
            <a:r>
              <a:rPr lang="en-US" dirty="0" smtClean="0"/>
              <a:t>B</a:t>
            </a:r>
            <a:r>
              <a:rPr lang="fa-IR" dirty="0" smtClean="0"/>
              <a:t>به سیروز </a:t>
            </a:r>
            <a:endParaRPr lang="en-US" dirty="0" smtClean="0"/>
          </a:p>
          <a:p>
            <a:pPr algn="r" rtl="1"/>
            <a:r>
              <a:rPr lang="fa-IR" dirty="0" smtClean="0"/>
              <a:t>ابتلا </a:t>
            </a:r>
            <a:r>
              <a:rPr lang="fa-IR" dirty="0"/>
              <a:t>شده است، به سرطان کبد مبتلا شود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 smtClean="0"/>
              <a:t>نشانه های </a:t>
            </a:r>
            <a:r>
              <a:rPr lang="fa-IR" dirty="0"/>
              <a:t>سرطان کبد عبارتند از</a:t>
            </a:r>
            <a:r>
              <a:rPr lang="fa-IR" dirty="0" smtClean="0"/>
              <a:t>:</a:t>
            </a:r>
          </a:p>
          <a:p>
            <a:pPr algn="r" rtl="1"/>
            <a:r>
              <a:rPr lang="fa-IR" dirty="0" smtClean="0"/>
              <a:t>از </a:t>
            </a:r>
            <a:r>
              <a:rPr lang="fa-IR" dirty="0"/>
              <a:t>دست رفتن اشتها،</a:t>
            </a:r>
          </a:p>
          <a:p>
            <a:pPr algn="r" rtl="1"/>
            <a:r>
              <a:rPr lang="fa-IR" dirty="0"/>
              <a:t> کاهش وزن غیر قابل توجیه،</a:t>
            </a:r>
          </a:p>
          <a:p>
            <a:pPr algn="r" rtl="1"/>
            <a:r>
              <a:rPr lang="fa-IR" dirty="0"/>
              <a:t> احساس ناخوشی،</a:t>
            </a:r>
          </a:p>
          <a:p>
            <a:pPr algn="r" rtl="1"/>
            <a:r>
              <a:rPr lang="fa-IR" dirty="0"/>
              <a:t> درد یا تورم در ناحیه شکم،</a:t>
            </a:r>
          </a:p>
          <a:p>
            <a:pPr algn="r" rtl="1"/>
            <a:r>
              <a:rPr lang="fa-IR" dirty="0"/>
              <a:t> احساس پری پس از خوردن غذا حتی با مصرف کم غذا،</a:t>
            </a:r>
          </a:p>
          <a:p>
            <a:pPr algn="r" rtl="1"/>
            <a:r>
              <a:rPr lang="fa-IR" dirty="0"/>
              <a:t> زردی پوست و چشم.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pPr algn="r" rtl="1"/>
            <a:r>
              <a:rPr lang="fa-IR" sz="2800" dirty="0" smtClean="0">
                <a:solidFill>
                  <a:schemeClr val="tx1"/>
                </a:solidFill>
                <a:cs typeface="+mn-cs"/>
              </a:rPr>
              <a:t>نشانه های </a:t>
            </a:r>
            <a:r>
              <a:rPr lang="fa-IR" sz="2800" dirty="0">
                <a:solidFill>
                  <a:schemeClr val="tx1"/>
                </a:solidFill>
                <a:cs typeface="+mn-cs"/>
              </a:rPr>
              <a:t>هپاتیت </a:t>
            </a:r>
            <a:r>
              <a:rPr lang="fa-IR" sz="2800" dirty="0" smtClean="0">
                <a:solidFill>
                  <a:schemeClr val="tx1"/>
                </a:solidFill>
                <a:cs typeface="+mn-cs"/>
              </a:rPr>
              <a:t>برق</a:t>
            </a:r>
            <a:r>
              <a:rPr lang="en-US" sz="2800" dirty="0" smtClean="0">
                <a:solidFill>
                  <a:schemeClr val="tx1"/>
                </a:solidFill>
                <a:cs typeface="+mn-cs"/>
              </a:rPr>
              <a:t> </a:t>
            </a:r>
            <a:r>
              <a:rPr lang="fa-IR" sz="2800" dirty="0" smtClean="0">
                <a:solidFill>
                  <a:schemeClr val="tx1"/>
                </a:solidFill>
                <a:cs typeface="+mn-cs"/>
              </a:rPr>
              <a:t>آسا </a:t>
            </a:r>
            <a:r>
              <a:rPr lang="fa-IR" sz="2800" dirty="0">
                <a:solidFill>
                  <a:schemeClr val="tx1"/>
                </a:solidFill>
                <a:cs typeface="+mn-cs"/>
              </a:rPr>
              <a:t>عبارتند از</a:t>
            </a:r>
            <a:r>
              <a:rPr lang="fa-IR" sz="2800" dirty="0">
                <a:cs typeface="+mn-cs"/>
              </a:rPr>
              <a:t>:</a:t>
            </a:r>
            <a:endParaRPr lang="en-US" sz="2800" dirty="0"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219200"/>
            <a:ext cx="2682875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326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429000"/>
            <a:ext cx="5486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51054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46876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153400" cy="5092891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fa-IR" dirty="0"/>
              <a:t>حداقل 5 درصد بیماران مبتلا به هپاتیت </a:t>
            </a:r>
            <a:r>
              <a:rPr lang="en-US" dirty="0"/>
              <a:t>B </a:t>
            </a:r>
            <a:r>
              <a:rPr lang="fa-IR" dirty="0"/>
              <a:t>به صورت همزمان به هپاتیت </a:t>
            </a:r>
            <a:r>
              <a:rPr lang="en-US" dirty="0"/>
              <a:t>D </a:t>
            </a:r>
            <a:r>
              <a:rPr lang="fa-IR" dirty="0"/>
              <a:t>نیز مبتلا هستند. </a:t>
            </a:r>
            <a:r>
              <a:rPr lang="fa-IR" dirty="0" smtClean="0"/>
              <a:t>تکثیرویروس </a:t>
            </a:r>
            <a:r>
              <a:rPr lang="fa-IR" dirty="0"/>
              <a:t>هپاتیت </a:t>
            </a:r>
            <a:r>
              <a:rPr lang="en-US" dirty="0">
                <a:solidFill>
                  <a:prstClr val="black"/>
                </a:solidFill>
              </a:rPr>
              <a:t>D</a:t>
            </a:r>
            <a:r>
              <a:rPr lang="fa-IR" dirty="0" smtClean="0"/>
              <a:t>(</a:t>
            </a:r>
            <a:r>
              <a:rPr lang="en-US" dirty="0" smtClean="0"/>
              <a:t>HDV </a:t>
            </a:r>
            <a:r>
              <a:rPr lang="fa-IR" dirty="0"/>
              <a:t>)</a:t>
            </a:r>
            <a:r>
              <a:rPr lang="fa-IR" dirty="0" smtClean="0"/>
              <a:t>مستلزم </a:t>
            </a:r>
            <a:r>
              <a:rPr lang="fa-IR" dirty="0"/>
              <a:t>وجود ویروس </a:t>
            </a:r>
            <a:r>
              <a:rPr lang="fa-IR" dirty="0" smtClean="0"/>
              <a:t>هپاتیت </a:t>
            </a:r>
            <a:r>
              <a:rPr lang="en-US" dirty="0" smtClean="0"/>
              <a:t>B </a:t>
            </a:r>
            <a:r>
              <a:rPr lang="fa-IR" dirty="0" smtClean="0"/>
              <a:t>است</a:t>
            </a:r>
            <a:r>
              <a:rPr lang="fa-IR" dirty="0"/>
              <a:t>. با افزایش </a:t>
            </a:r>
            <a:r>
              <a:rPr lang="fa-IR" dirty="0" smtClean="0"/>
              <a:t>موفقیت آمیز پوشش</a:t>
            </a:r>
            <a:r>
              <a:rPr lang="en-US" dirty="0" smtClean="0"/>
              <a:t> </a:t>
            </a:r>
            <a:r>
              <a:rPr lang="fa-IR" dirty="0" smtClean="0"/>
              <a:t>واکسیناسیون </a:t>
            </a:r>
            <a:r>
              <a:rPr lang="fa-IR" dirty="0"/>
              <a:t>هپاتیت </a:t>
            </a:r>
            <a:r>
              <a:rPr lang="en-US" dirty="0"/>
              <a:t>B </a:t>
            </a:r>
            <a:r>
              <a:rPr lang="fa-IR" dirty="0"/>
              <a:t>در جهان، از سال 1980 تعداد مبتلایان به هپاتیت </a:t>
            </a:r>
            <a:r>
              <a:rPr lang="en-US" dirty="0"/>
              <a:t>D </a:t>
            </a:r>
            <a:r>
              <a:rPr lang="fa-IR" dirty="0"/>
              <a:t>رو به کاهش است. عفونت همزمان با هپاتیت </a:t>
            </a:r>
            <a:r>
              <a:rPr lang="en-US" dirty="0"/>
              <a:t>B </a:t>
            </a:r>
            <a:r>
              <a:rPr lang="fa-IR" dirty="0"/>
              <a:t>و </a:t>
            </a:r>
            <a:r>
              <a:rPr lang="en-US" dirty="0"/>
              <a:t>D </a:t>
            </a:r>
            <a:r>
              <a:rPr lang="fa-IR" dirty="0"/>
              <a:t>شدیدتر از عفونت با هپاتیت </a:t>
            </a:r>
            <a:r>
              <a:rPr lang="en-US" dirty="0"/>
              <a:t>B </a:t>
            </a:r>
            <a:r>
              <a:rPr lang="fa-IR" dirty="0"/>
              <a:t>به تنهایی است. در این </a:t>
            </a:r>
            <a:r>
              <a:rPr lang="fa-IR" dirty="0" smtClean="0"/>
              <a:t>حالت پیشرفت </a:t>
            </a:r>
            <a:r>
              <a:rPr lang="fa-IR" dirty="0"/>
              <a:t>به سمت کارسینوم هپاتوسلولار و مرگ نیز سریع تر رخ میدهد</a:t>
            </a:r>
            <a:r>
              <a:rPr lang="fa-IR" dirty="0" smtClean="0"/>
              <a:t>.</a:t>
            </a:r>
          </a:p>
          <a:p>
            <a:pPr algn="r" rtl="1"/>
            <a:r>
              <a:rPr lang="fa-IR" dirty="0" smtClean="0"/>
              <a:t> </a:t>
            </a:r>
            <a:r>
              <a:rPr lang="fa-IR" sz="2400" dirty="0">
                <a:cs typeface="2  Titr" panose="00000700000000000000" pitchFamily="2" charset="-78"/>
              </a:rPr>
              <a:t>راههای انتقال هپاتیت </a:t>
            </a:r>
            <a:r>
              <a:rPr lang="en-US" sz="2400" dirty="0">
                <a:cs typeface="2  Titr" panose="00000700000000000000" pitchFamily="2" charset="-78"/>
              </a:rPr>
              <a:t>D </a:t>
            </a:r>
            <a:r>
              <a:rPr lang="fa-IR" dirty="0"/>
              <a:t>مشابه </a:t>
            </a:r>
            <a:r>
              <a:rPr lang="fa-IR" dirty="0" smtClean="0"/>
              <a:t>هپاتیت </a:t>
            </a:r>
            <a:r>
              <a:rPr lang="en-US" dirty="0" smtClean="0"/>
              <a:t>B </a:t>
            </a:r>
            <a:r>
              <a:rPr lang="fa-IR" dirty="0"/>
              <a:t>بوده و عبارت است از:</a:t>
            </a:r>
          </a:p>
          <a:p>
            <a:pPr algn="r" rtl="1"/>
            <a:r>
              <a:rPr lang="fa-IR" dirty="0" smtClean="0"/>
              <a:t> </a:t>
            </a:r>
            <a:r>
              <a:rPr lang="fa-IR" dirty="0"/>
              <a:t>تماس زیر جلدی یا تماس جنسی با خون یا فرآورده های خونی آلوده،</a:t>
            </a:r>
          </a:p>
          <a:p>
            <a:pPr algn="r" rtl="1"/>
            <a:r>
              <a:rPr lang="fa-IR" dirty="0"/>
              <a:t> انتقال عمودی یا ورتیکال امکان پذیر بوده ولی نادر </a:t>
            </a:r>
            <a:r>
              <a:rPr lang="fa-IR" dirty="0" smtClean="0"/>
              <a:t>است</a:t>
            </a:r>
          </a:p>
          <a:p>
            <a:pPr algn="r" rtl="1"/>
            <a:r>
              <a:rPr lang="fa-IR" dirty="0"/>
              <a:t>علائم هپاتیت </a:t>
            </a:r>
            <a:r>
              <a:rPr lang="en-US" dirty="0"/>
              <a:t>D </a:t>
            </a:r>
            <a:r>
              <a:rPr lang="fa-IR" dirty="0"/>
              <a:t>عبارت است از</a:t>
            </a:r>
            <a:r>
              <a:rPr lang="fa-IR" dirty="0" smtClean="0"/>
              <a:t>: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/>
              <a:t>1 . </a:t>
            </a:r>
            <a:r>
              <a:rPr lang="fa-IR" dirty="0">
                <a:cs typeface="2  Titr" panose="00000700000000000000" pitchFamily="2" charset="-78"/>
              </a:rPr>
              <a:t>هپاتیت حاد: </a:t>
            </a:r>
            <a:r>
              <a:rPr lang="fa-IR" dirty="0"/>
              <a:t>عفونت خودبخودی با </a:t>
            </a:r>
            <a:r>
              <a:rPr lang="en-US" dirty="0"/>
              <a:t>HBV </a:t>
            </a:r>
            <a:r>
              <a:rPr lang="fa-IR" dirty="0" smtClean="0"/>
              <a:t>و</a:t>
            </a:r>
            <a:r>
              <a:rPr lang="en-US" dirty="0" smtClean="0"/>
              <a:t>HDV </a:t>
            </a:r>
            <a:r>
              <a:rPr lang="fa-IR" dirty="0"/>
              <a:t>میتواند باعث هپاتیت خفیف </a:t>
            </a:r>
            <a:r>
              <a:rPr lang="fa-IR" dirty="0" smtClean="0"/>
              <a:t>تا شدید </a:t>
            </a:r>
            <a:r>
              <a:rPr lang="fa-IR" dirty="0"/>
              <a:t>و حتی هپاتیت برقآسا </a:t>
            </a:r>
            <a:r>
              <a:rPr lang="fa-IR" dirty="0" smtClean="0"/>
              <a:t>(فولمینانت )شود</a:t>
            </a:r>
            <a:r>
              <a:rPr lang="fa-IR" dirty="0"/>
              <a:t>. در هپاتیت حاد معمولاً بهبودی </a:t>
            </a:r>
            <a:r>
              <a:rPr lang="fa-IR" dirty="0" smtClean="0"/>
              <a:t>کامل بوده </a:t>
            </a:r>
            <a:r>
              <a:rPr lang="fa-IR" dirty="0"/>
              <a:t>و </a:t>
            </a:r>
            <a:r>
              <a:rPr lang="fa-IR" dirty="0" smtClean="0"/>
              <a:t>به ندرت </a:t>
            </a:r>
            <a:r>
              <a:rPr lang="fa-IR" dirty="0"/>
              <a:t>هپاتیت </a:t>
            </a:r>
            <a:r>
              <a:rPr lang="en-US" dirty="0"/>
              <a:t>D </a:t>
            </a:r>
            <a:r>
              <a:rPr lang="fa-IR" dirty="0"/>
              <a:t>مزمن ایجاد میشود </a:t>
            </a:r>
            <a:r>
              <a:rPr lang="fa-IR" dirty="0" smtClean="0"/>
              <a:t>(در </a:t>
            </a:r>
            <a:r>
              <a:rPr lang="fa-IR" dirty="0"/>
              <a:t>کمتر از 5 % موارد هپاتیت </a:t>
            </a:r>
            <a:r>
              <a:rPr lang="fa-IR" dirty="0" smtClean="0"/>
              <a:t>حاد).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dirty="0" smtClean="0">
                <a:solidFill>
                  <a:srgbClr val="FF0000"/>
                </a:solidFill>
              </a:rPr>
              <a:t>هپاتیت</a:t>
            </a:r>
            <a:r>
              <a:rPr lang="en-US" dirty="0" smtClean="0">
                <a:solidFill>
                  <a:srgbClr val="FF0000"/>
                </a:solidFill>
              </a:rPr>
              <a:t>D</a:t>
            </a:r>
            <a:r>
              <a:rPr lang="fa-IR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62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8382000" cy="6248400"/>
          </a:xfrm>
        </p:spPr>
        <p:txBody>
          <a:bodyPr>
            <a:normAutofit fontScale="85000" lnSpcReduction="20000"/>
          </a:bodyPr>
          <a:lstStyle/>
          <a:p>
            <a:pPr algn="r" rtl="1"/>
            <a:r>
              <a:rPr lang="en-US" dirty="0" smtClean="0"/>
              <a:t>:</a:t>
            </a:r>
            <a:r>
              <a:rPr lang="en-US" dirty="0" smtClean="0">
                <a:cs typeface="2  Titr" panose="00000700000000000000" pitchFamily="2" charset="-78"/>
              </a:rPr>
              <a:t>Superinfection</a:t>
            </a:r>
            <a:r>
              <a:rPr lang="fa-IR" dirty="0" smtClean="0">
                <a:cs typeface="2  Titr" panose="00000700000000000000" pitchFamily="2" charset="-78"/>
              </a:rPr>
              <a:t>(هپاتیت مزمن)</a:t>
            </a:r>
            <a:r>
              <a:rPr lang="en-US" dirty="0" smtClean="0"/>
              <a:t> :  </a:t>
            </a:r>
            <a:r>
              <a:rPr lang="fa-IR" dirty="0" smtClean="0"/>
              <a:t>هپاتیت</a:t>
            </a:r>
            <a:r>
              <a:rPr lang="en-US" dirty="0" smtClean="0"/>
              <a:t>D </a:t>
            </a:r>
            <a:r>
              <a:rPr lang="fa-IR" dirty="0" smtClean="0"/>
              <a:t>میتواند باعث آلودگی افراد مبتلا به هپاتیت </a:t>
            </a:r>
            <a:r>
              <a:rPr lang="en-US" dirty="0" smtClean="0"/>
              <a:t>B </a:t>
            </a:r>
            <a:r>
              <a:rPr lang="fa-IR" dirty="0" smtClean="0"/>
              <a:t>مزمن شود.همراه شدن هپاتیت </a:t>
            </a:r>
            <a:r>
              <a:rPr lang="en-US" dirty="0" smtClean="0"/>
              <a:t>D </a:t>
            </a:r>
            <a:r>
              <a:rPr lang="fa-IR" dirty="0" smtClean="0"/>
              <a:t>با هپاتیت</a:t>
            </a:r>
            <a:r>
              <a:rPr lang="en-US" dirty="0" smtClean="0"/>
              <a:t>B </a:t>
            </a:r>
            <a:r>
              <a:rPr lang="fa-IR" dirty="0" smtClean="0"/>
              <a:t>مزمن در 90 - 70 درصد موارد (صرف نظر از سن)باعث تسریع در پیشرفت بیماری به سمت بیماری شدید میشود. علیرغم این که </a:t>
            </a:r>
            <a:r>
              <a:rPr lang="en-US" dirty="0" smtClean="0"/>
              <a:t>HDV</a:t>
            </a:r>
            <a:r>
              <a:rPr lang="fa-IR" dirty="0" smtClean="0"/>
              <a:t>باعث سرکوب </a:t>
            </a:r>
            <a:r>
              <a:rPr lang="en-US" dirty="0" smtClean="0"/>
              <a:t>HBV </a:t>
            </a:r>
            <a:r>
              <a:rPr lang="fa-IR" dirty="0" smtClean="0"/>
              <a:t>میشود، ولی مبتلایان به عفونت همزمان هپاتیت </a:t>
            </a:r>
            <a:r>
              <a:rPr lang="en-US" dirty="0" smtClean="0"/>
              <a:t>D </a:t>
            </a:r>
            <a:r>
              <a:rPr lang="fa-IR" dirty="0" smtClean="0"/>
              <a:t>و هپاتیت </a:t>
            </a:r>
            <a:r>
              <a:rPr lang="en-US" dirty="0" smtClean="0"/>
              <a:t>B</a:t>
            </a:r>
            <a:r>
              <a:rPr lang="fa-IR" dirty="0" smtClean="0"/>
              <a:t>مزمن یک دهه زودتر از افراد فقط مبتلا به هپاتیت </a:t>
            </a:r>
            <a:r>
              <a:rPr lang="en-US" dirty="0" smtClean="0"/>
              <a:t>B </a:t>
            </a:r>
            <a:r>
              <a:rPr lang="fa-IR" dirty="0" smtClean="0"/>
              <a:t>مزمن </a:t>
            </a:r>
            <a:r>
              <a:rPr lang="fa-IR" dirty="0" smtClean="0">
                <a:solidFill>
                  <a:srgbClr val="FF0000"/>
                </a:solidFill>
              </a:rPr>
              <a:t>سیروز</a:t>
            </a:r>
            <a:r>
              <a:rPr lang="fa-IR" dirty="0" smtClean="0"/>
              <a:t> ایجاد میشود.</a:t>
            </a:r>
          </a:p>
          <a:p>
            <a:pPr algn="r" rtl="1"/>
            <a:r>
              <a:rPr lang="fa-IR" dirty="0" smtClean="0">
                <a:cs typeface="2  Titr" panose="00000700000000000000" pitchFamily="2" charset="-78"/>
              </a:rPr>
              <a:t>گروههای در معرض خطر ابتلای به هپاتیت </a:t>
            </a:r>
            <a:r>
              <a:rPr lang="en-US" dirty="0" smtClean="0">
                <a:cs typeface="2  Titr" panose="00000700000000000000" pitchFamily="2" charset="-78"/>
              </a:rPr>
              <a:t>D </a:t>
            </a:r>
            <a:r>
              <a:rPr lang="fa-IR" dirty="0" smtClean="0">
                <a:cs typeface="2  Titr" panose="00000700000000000000" pitchFamily="2" charset="-78"/>
              </a:rPr>
              <a:t>عبارتند از:</a:t>
            </a:r>
          </a:p>
          <a:p>
            <a:pPr algn="r" rtl="1"/>
            <a:r>
              <a:rPr lang="fa-IR" dirty="0" smtClean="0"/>
              <a:t>حاملین هپاتیت </a:t>
            </a:r>
            <a:r>
              <a:rPr lang="en-US" dirty="0" smtClean="0"/>
              <a:t>B </a:t>
            </a:r>
            <a:r>
              <a:rPr lang="fa-IR" dirty="0" smtClean="0"/>
              <a:t>مزمن</a:t>
            </a:r>
          </a:p>
          <a:p>
            <a:pPr algn="r" rtl="1"/>
            <a:r>
              <a:rPr lang="fa-IR" dirty="0" smtClean="0"/>
              <a:t> افرادی که در مقابل ویروس هپاتیت </a:t>
            </a:r>
            <a:r>
              <a:rPr lang="en-US" dirty="0" smtClean="0"/>
              <a:t>B </a:t>
            </a:r>
            <a:r>
              <a:rPr lang="fa-IR" dirty="0" smtClean="0"/>
              <a:t>ایمن نیستند</a:t>
            </a:r>
          </a:p>
          <a:p>
            <a:pPr algn="r" rtl="1"/>
            <a:r>
              <a:rPr lang="fa-IR" dirty="0" smtClean="0"/>
              <a:t>شیوع بالای بیماری در مصرف کنندگان تزریقی مواد</a:t>
            </a:r>
          </a:p>
          <a:p>
            <a:pPr algn="r" rtl="1"/>
            <a:r>
              <a:rPr lang="fa-IR" dirty="0" smtClean="0"/>
              <a:t>افراد با ارتباطات جنسی پرخطر</a:t>
            </a:r>
            <a:endParaRPr lang="en-US" dirty="0" smtClean="0"/>
          </a:p>
          <a:p>
            <a:pPr algn="r" rtl="1"/>
            <a:endParaRPr lang="fa-IR" dirty="0" smtClean="0"/>
          </a:p>
          <a:p>
            <a:pPr algn="r" rtl="1"/>
            <a:r>
              <a:rPr lang="fa-IR" sz="2600" dirty="0">
                <a:cs typeface="2  Titr" panose="00000700000000000000" pitchFamily="2" charset="-78"/>
              </a:rPr>
              <a:t>برای </a:t>
            </a:r>
            <a:r>
              <a:rPr lang="fa-IR" sz="2600" dirty="0" smtClean="0">
                <a:cs typeface="2  Titr" panose="00000700000000000000" pitchFamily="2" charset="-78"/>
              </a:rPr>
              <a:t>پیشگیری و </a:t>
            </a:r>
            <a:r>
              <a:rPr lang="fa-IR" sz="2600" dirty="0">
                <a:cs typeface="2  Titr" panose="00000700000000000000" pitchFamily="2" charset="-78"/>
              </a:rPr>
              <a:t>کنترل </a:t>
            </a:r>
            <a:r>
              <a:rPr lang="en-US" dirty="0"/>
              <a:t>HDV </a:t>
            </a:r>
            <a:r>
              <a:rPr lang="fa-IR" dirty="0"/>
              <a:t>پیشگیری از راههای انتقال هپاتیت </a:t>
            </a:r>
            <a:r>
              <a:rPr lang="en-US" dirty="0"/>
              <a:t>B </a:t>
            </a:r>
            <a:r>
              <a:rPr lang="fa-IR" dirty="0"/>
              <a:t>ضروری است. این راهها عبارتند از </a:t>
            </a:r>
            <a:r>
              <a:rPr lang="fa-IR" dirty="0" smtClean="0"/>
              <a:t>:</a:t>
            </a:r>
          </a:p>
          <a:p>
            <a:pPr algn="r" rtl="1"/>
            <a:r>
              <a:rPr lang="fa-IR" dirty="0"/>
              <a:t>واکسیناسیون هپاتیت </a:t>
            </a:r>
            <a:r>
              <a:rPr lang="en-US" dirty="0"/>
              <a:t>B ،</a:t>
            </a:r>
          </a:p>
          <a:p>
            <a:pPr algn="r" rtl="1"/>
            <a:r>
              <a:rPr lang="en-US" dirty="0"/>
              <a:t> </a:t>
            </a:r>
            <a:r>
              <a:rPr lang="fa-IR" dirty="0"/>
              <a:t>تضمین ایمنی و سالم بودن خون</a:t>
            </a:r>
            <a:r>
              <a:rPr lang="fa-IR" dirty="0" smtClean="0"/>
              <a:t>، </a:t>
            </a:r>
            <a:r>
              <a:rPr lang="fa-IR" dirty="0"/>
              <a:t>ایمنی در هنگام </a:t>
            </a:r>
            <a:r>
              <a:rPr lang="fa-IR" dirty="0" smtClean="0"/>
              <a:t>تزریق</a:t>
            </a:r>
          </a:p>
          <a:p>
            <a:pPr algn="r" rtl="1"/>
            <a:r>
              <a:rPr lang="fa-IR" dirty="0" smtClean="0"/>
              <a:t> </a:t>
            </a:r>
            <a:r>
              <a:rPr lang="fa-IR" dirty="0"/>
              <a:t>ارائه خدمات </a:t>
            </a:r>
            <a:r>
              <a:rPr lang="fa-IR" dirty="0" smtClean="0"/>
              <a:t>تحویل (سرنگ </a:t>
            </a:r>
            <a:r>
              <a:rPr lang="fa-IR" dirty="0"/>
              <a:t>و سوزن و </a:t>
            </a:r>
            <a:r>
              <a:rPr lang="fa-IR" dirty="0" smtClean="0"/>
              <a:t>کاندوم) جهت کاهش آسیب</a:t>
            </a:r>
          </a:p>
          <a:p>
            <a:pPr algn="r" rtl="1"/>
            <a:r>
              <a:rPr lang="fa-IR" dirty="0" smtClean="0"/>
              <a:t>درمان </a:t>
            </a:r>
            <a:r>
              <a:rPr lang="fa-IR" dirty="0"/>
              <a:t>جایگزین </a:t>
            </a:r>
            <a:r>
              <a:rPr lang="fa-IR" dirty="0" smtClean="0"/>
              <a:t>با متادون </a:t>
            </a:r>
            <a:r>
              <a:rPr lang="fa-IR" dirty="0"/>
              <a:t>در مصرف کنندگان مواد مخدر</a:t>
            </a:r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01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305800" cy="5550091"/>
          </a:xfrm>
        </p:spPr>
        <p:txBody>
          <a:bodyPr/>
          <a:lstStyle/>
          <a:p>
            <a:pPr algn="r" rtl="1"/>
            <a:r>
              <a:rPr lang="fa-IR" dirty="0"/>
              <a:t>یادآوری این نکته ضروری است که انجام واکسیناسیون در مبتلایان به هپاتیت </a:t>
            </a:r>
            <a:r>
              <a:rPr lang="en-US" dirty="0"/>
              <a:t>B ، </a:t>
            </a:r>
            <a:r>
              <a:rPr lang="fa-IR" dirty="0"/>
              <a:t>از </a:t>
            </a:r>
            <a:r>
              <a:rPr lang="fa-IR" dirty="0" smtClean="0"/>
              <a:t>ابتلای آنها </a:t>
            </a:r>
            <a:r>
              <a:rPr lang="fa-IR" dirty="0"/>
              <a:t>به هپاتیت </a:t>
            </a:r>
            <a:r>
              <a:rPr lang="en-US" dirty="0"/>
              <a:t>D </a:t>
            </a:r>
            <a:r>
              <a:rPr lang="fa-IR" dirty="0"/>
              <a:t>پیشگیری نمیکند. مطابق دستورالعملهای جدید، درمان با </a:t>
            </a:r>
            <a:r>
              <a:rPr lang="fa-IR" dirty="0" smtClean="0"/>
              <a:t>اینترفرون</a:t>
            </a:r>
            <a:r>
              <a:rPr lang="en-US" dirty="0" err="1" smtClean="0"/>
              <a:t>Pegylated</a:t>
            </a:r>
            <a:r>
              <a:rPr lang="en-US" dirty="0" smtClean="0"/>
              <a:t> </a:t>
            </a:r>
            <a:r>
              <a:rPr lang="fa-IR" dirty="0"/>
              <a:t>آلفا ، به مدت 48 هفته </a:t>
            </a:r>
            <a:r>
              <a:rPr lang="en-US" dirty="0" smtClean="0"/>
              <a:t>)</a:t>
            </a:r>
            <a:r>
              <a:rPr lang="fa-IR" dirty="0" smtClean="0"/>
              <a:t>صرف </a:t>
            </a:r>
            <a:r>
              <a:rPr lang="fa-IR" dirty="0"/>
              <a:t>نظر از الگوهای پاسخ به </a:t>
            </a:r>
            <a:r>
              <a:rPr lang="fa-IR" dirty="0" smtClean="0"/>
              <a:t>درمان</a:t>
            </a:r>
            <a:r>
              <a:rPr lang="en-US" dirty="0" smtClean="0"/>
              <a:t>(</a:t>
            </a:r>
            <a:r>
              <a:rPr lang="fa-IR" dirty="0" smtClean="0"/>
              <a:t> </a:t>
            </a:r>
            <a:r>
              <a:rPr lang="fa-IR" dirty="0"/>
              <a:t>توصیه میشود. </a:t>
            </a:r>
            <a:endParaRPr lang="en-US" dirty="0" smtClean="0"/>
          </a:p>
          <a:p>
            <a:pPr algn="r" rtl="1"/>
            <a:endParaRPr lang="en-US" dirty="0" smtClean="0"/>
          </a:p>
          <a:p>
            <a:pPr algn="r" rtl="1"/>
            <a:r>
              <a:rPr lang="fa-IR" dirty="0" smtClean="0"/>
              <a:t>به</a:t>
            </a:r>
            <a:r>
              <a:rPr lang="en-US" dirty="0" smtClean="0"/>
              <a:t> </a:t>
            </a:r>
            <a:r>
              <a:rPr lang="fa-IR" dirty="0" smtClean="0"/>
              <a:t>طور </a:t>
            </a:r>
            <a:r>
              <a:rPr lang="fa-IR" dirty="0"/>
              <a:t>کلی میزان </a:t>
            </a:r>
            <a:r>
              <a:rPr lang="en-US" dirty="0"/>
              <a:t>SVR )</a:t>
            </a:r>
            <a:r>
              <a:rPr lang="fa-IR" dirty="0"/>
              <a:t>پاسخ پایدار </a:t>
            </a:r>
            <a:r>
              <a:rPr lang="fa-IR" dirty="0" smtClean="0"/>
              <a:t>ویروسی</a:t>
            </a:r>
            <a:r>
              <a:rPr lang="en-US" dirty="0" smtClean="0"/>
              <a:t>(</a:t>
            </a:r>
            <a:r>
              <a:rPr lang="fa-IR" dirty="0" smtClean="0"/>
              <a:t> </a:t>
            </a:r>
            <a:r>
              <a:rPr lang="fa-IR" dirty="0"/>
              <a:t>کم است. ممکن است پیوند کبد برای </a:t>
            </a:r>
            <a:r>
              <a:rPr lang="fa-IR" dirty="0" smtClean="0"/>
              <a:t>مواردهپاتیت </a:t>
            </a:r>
            <a:r>
              <a:rPr lang="fa-IR" dirty="0"/>
              <a:t>فولمینانت و مراحل پایانی بیماری کبد در نظر گرفته </a:t>
            </a:r>
            <a:r>
              <a:rPr lang="fa-IR" dirty="0" smtClean="0"/>
              <a:t>شود.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29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r" rtl="1"/>
            <a:r>
              <a:rPr lang="fa-IR" dirty="0"/>
              <a:t>برای برقراری یک رابطه مطلوب، رعایت موارد زیر، ضروری </a:t>
            </a:r>
            <a:r>
              <a:rPr lang="fa-IR" dirty="0" smtClean="0"/>
              <a:t>است:</a:t>
            </a:r>
          </a:p>
          <a:p>
            <a:pPr algn="r" rtl="1"/>
            <a:r>
              <a:rPr lang="fa-IR" dirty="0"/>
              <a:t>. اختصاص زمان </a:t>
            </a:r>
            <a:r>
              <a:rPr lang="fa-IR" dirty="0" smtClean="0"/>
              <a:t>کافی</a:t>
            </a:r>
          </a:p>
          <a:p>
            <a:pPr algn="r" rtl="1"/>
            <a:r>
              <a:rPr lang="fa-IR" dirty="0" smtClean="0"/>
              <a:t>پذیرش</a:t>
            </a:r>
          </a:p>
          <a:p>
            <a:pPr algn="r" rtl="1"/>
            <a:r>
              <a:rPr lang="fa-IR" dirty="0" smtClean="0"/>
              <a:t>رضایت</a:t>
            </a:r>
          </a:p>
          <a:p>
            <a:pPr algn="r" rtl="1"/>
            <a:r>
              <a:rPr lang="fa-IR" dirty="0" smtClean="0"/>
              <a:t>رازداری</a:t>
            </a:r>
          </a:p>
          <a:p>
            <a:pPr algn="r" rtl="1"/>
            <a:r>
              <a:rPr lang="fa-IR" dirty="0">
                <a:solidFill>
                  <a:srgbClr val="FF0000"/>
                </a:solidFill>
              </a:rPr>
              <a:t>مهارت های برقراری ارتباط با مراجعه </a:t>
            </a:r>
            <a:r>
              <a:rPr lang="fa-IR" dirty="0" smtClean="0">
                <a:solidFill>
                  <a:srgbClr val="FF0000"/>
                </a:solidFill>
              </a:rPr>
              <a:t>کننده:</a:t>
            </a:r>
          </a:p>
          <a:p>
            <a:pPr algn="r" rtl="1"/>
            <a:r>
              <a:rPr lang="fa-IR" dirty="0"/>
              <a:t>احترام </a:t>
            </a:r>
            <a:r>
              <a:rPr lang="fa-IR" dirty="0" smtClean="0"/>
              <a:t>گذاشتن</a:t>
            </a:r>
          </a:p>
          <a:p>
            <a:pPr algn="r" rtl="1"/>
            <a:r>
              <a:rPr lang="fa-IR" dirty="0"/>
              <a:t>. مهارت توجه کردن و گوش </a:t>
            </a:r>
            <a:r>
              <a:rPr lang="fa-IR" dirty="0" smtClean="0"/>
              <a:t>دادن</a:t>
            </a:r>
          </a:p>
          <a:p>
            <a:pPr algn="r" rtl="1"/>
            <a:r>
              <a:rPr lang="fa-IR" dirty="0"/>
              <a:t>استفاده از عبارات غیر شخصی (</a:t>
            </a:r>
            <a:r>
              <a:rPr lang="fa-IR" dirty="0" smtClean="0"/>
              <a:t>تکنیک </a:t>
            </a:r>
            <a:r>
              <a:rPr lang="fa-IR" dirty="0"/>
              <a:t>سوم </a:t>
            </a:r>
            <a:r>
              <a:rPr lang="fa-IR" dirty="0" smtClean="0"/>
              <a:t>شخص):</a:t>
            </a:r>
          </a:p>
          <a:p>
            <a:pPr algn="r" rtl="1"/>
            <a:r>
              <a:rPr lang="fa-IR" dirty="0"/>
              <a:t>نحوه پرسش از رفتارهای پرخطر(سئوال بسته-سئوال سوگرانه یا </a:t>
            </a:r>
            <a:r>
              <a:rPr lang="fa-IR"/>
              <a:t>القایی-سوال </a:t>
            </a:r>
            <a:r>
              <a:rPr lang="fa-IR" smtClean="0"/>
              <a:t>باز-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solidFill>
                  <a:srgbClr val="FF0000"/>
                </a:solidFill>
              </a:rPr>
              <a:t>اصول </a:t>
            </a:r>
            <a:r>
              <a:rPr lang="fa-IR" dirty="0" smtClean="0">
                <a:solidFill>
                  <a:srgbClr val="FF0000"/>
                </a:solidFill>
              </a:rPr>
              <a:t>مشاوره: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22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21266"/>
            <a:ext cx="7620000" cy="6232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-3000956"/>
            <a:ext cx="513069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fa-IR" dirty="0" smtClean="0"/>
          </a:p>
          <a:p>
            <a:r>
              <a:rPr lang="fa-IR" dirty="0" smtClean="0">
                <a:solidFill>
                  <a:srgbClr val="FF0000"/>
                </a:solidFill>
              </a:rPr>
              <a:t>فرایند </a:t>
            </a:r>
            <a:r>
              <a:rPr lang="fa-IR" dirty="0">
                <a:solidFill>
                  <a:srgbClr val="FF0000"/>
                </a:solidFill>
              </a:rPr>
              <a:t>پاسیو شناسایی /مراقبت و درمان مبتلایان به هپاتیت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23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534400" cy="547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09800" y="-72250"/>
            <a:ext cx="472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endParaRPr lang="fa-IR" dirty="0" smtClean="0"/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فرایند </a:t>
            </a:r>
            <a:r>
              <a:rPr lang="fa-IR" dirty="0">
                <a:solidFill>
                  <a:srgbClr val="FF0000"/>
                </a:solidFill>
              </a:rPr>
              <a:t>پاسیو شناسایی /مراقبت و درمان مبتلایان به هپاتیت </a:t>
            </a:r>
            <a:r>
              <a:rPr lang="en-US" dirty="0">
                <a:solidFill>
                  <a:srgbClr val="FF0000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834139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7924800" cy="457200"/>
          </a:xfrm>
        </p:spPr>
        <p:txBody>
          <a:bodyPr>
            <a:normAutofit/>
          </a:bodyPr>
          <a:lstStyle/>
          <a:p>
            <a:pPr algn="ctr" rtl="1"/>
            <a:r>
              <a:rPr lang="fa-IR" sz="2400" dirty="0">
                <a:solidFill>
                  <a:srgbClr val="FF0000"/>
                </a:solidFill>
              </a:rPr>
              <a:t>فرایند شناسایی اکتیو/مراقبت و درمان مبتلایان به هپاتیت </a:t>
            </a:r>
            <a:r>
              <a:rPr lang="en-US" sz="2400" dirty="0">
                <a:solidFill>
                  <a:srgbClr val="FF0000"/>
                </a:solidFill>
              </a:rPr>
              <a:t>B </a:t>
            </a:r>
            <a:r>
              <a:rPr lang="fa-IR" sz="2400" dirty="0">
                <a:solidFill>
                  <a:srgbClr val="FF0000"/>
                </a:solidFill>
              </a:rPr>
              <a:t>و </a:t>
            </a:r>
            <a:r>
              <a:rPr lang="en-US" sz="2400" dirty="0">
                <a:solidFill>
                  <a:srgbClr val="FF0000"/>
                </a:solidFill>
              </a:rPr>
              <a:t>C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2296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712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\Desktop\tashkor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9255"/>
            <a:ext cx="8077199" cy="596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7036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1348</TotalTime>
  <Words>5334</Words>
  <Application>Microsoft Office PowerPoint</Application>
  <PresentationFormat>On-screen Show (4:3)</PresentationFormat>
  <Paragraphs>380</Paragraphs>
  <Slides>58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هپاتیت C ویروس هپاتیت C یک ویروس خونزاد از خانواده فلاوی ویریده ) (Flavi (Viridae بوده که ژنوم آن از جنس ریبونوکلئیک اسید ( ((RNA است.</vt:lpstr>
      <vt:lpstr>PowerPoint Presentation</vt:lpstr>
      <vt:lpstr>PowerPoint Presentation</vt:lpstr>
      <vt:lpstr>:C راههای انتقال ویروس هپاتیت</vt:lpstr>
      <vt:lpstr>PowerPoint Presentation</vt:lpstr>
      <vt:lpstr>PowerPoint Presentation</vt:lpstr>
      <vt:lpstr> راههای عدم انتقال </vt:lpstr>
      <vt:lpstr>PowerPoint Presentation</vt:lpstr>
      <vt:lpstr>PowerPoint Presentation</vt:lpstr>
      <vt:lpstr>تشخیص هپاتیت C</vt:lpstr>
      <vt:lpstr>PowerPoint Presentation</vt:lpstr>
      <vt:lpstr>PowerPoint Presentation</vt:lpstr>
      <vt:lpstr>PowerPoint Presentation</vt:lpstr>
      <vt:lpstr>PowerPoint Presentation</vt:lpstr>
      <vt:lpstr>عوارض هپاتیت: C</vt:lpstr>
      <vt:lpstr>PowerPoint Presentation</vt:lpstr>
      <vt:lpstr>PowerPoint Presentation</vt:lpstr>
      <vt:lpstr>هپاتیتB</vt:lpstr>
      <vt:lpstr>PowerPoint Presentation</vt:lpstr>
      <vt:lpstr>PowerPoint Presentation</vt:lpstr>
      <vt:lpstr>PowerPoint Presentation</vt:lpstr>
      <vt:lpstr>راه های انتقال ویروس هپاتیت B:</vt:lpstr>
      <vt:lpstr>PowerPoint Presentation</vt:lpstr>
      <vt:lpstr>هپاتيت حاد:</vt:lpstr>
      <vt:lpstr>PowerPoint Presentation</vt:lpstr>
      <vt:lpstr>PowerPoint Presentation</vt:lpstr>
      <vt:lpstr>PowerPoint Presentation</vt:lpstr>
      <vt:lpstr>دوره کمون بیماری: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بقای ویروس هپاتیت B در محیط:</vt:lpstr>
      <vt:lpstr>PowerPoint Presentation</vt:lpstr>
      <vt:lpstr>گروههای واجد شرایط واکسیناسیون:</vt:lpstr>
      <vt:lpstr>PowerPoint Presentation</vt:lpstr>
      <vt:lpstr>واکسن هپاتیت B ودفعات تزریق:</vt:lpstr>
      <vt:lpstr>PowerPoint Presentation</vt:lpstr>
      <vt:lpstr>سبک زندگی:</vt:lpstr>
      <vt:lpstr>عوارض هپاتیتB:</vt:lpstr>
      <vt:lpstr>PowerPoint Presentation</vt:lpstr>
      <vt:lpstr>نشانه های هپاتیت برق آسا عبارتند از:</vt:lpstr>
      <vt:lpstr>PowerPoint Presentation</vt:lpstr>
      <vt:lpstr>هپاتیتD:</vt:lpstr>
      <vt:lpstr>PowerPoint Presentation</vt:lpstr>
      <vt:lpstr>PowerPoint Presentation</vt:lpstr>
      <vt:lpstr>اصول مشاوره:</vt:lpstr>
      <vt:lpstr>PowerPoint Presentation</vt:lpstr>
      <vt:lpstr>PowerPoint Presentation</vt:lpstr>
      <vt:lpstr>فرایند شناسایی اکتیو/مراقبت و درمان مبتلایان به هپاتیت B و C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123</dc:creator>
  <cp:lastModifiedBy>123</cp:lastModifiedBy>
  <cp:revision>74</cp:revision>
  <dcterms:created xsi:type="dcterms:W3CDTF">2023-07-02T05:36:26Z</dcterms:created>
  <dcterms:modified xsi:type="dcterms:W3CDTF">2023-11-15T07:47:18Z</dcterms:modified>
</cp:coreProperties>
</file>